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8"/>
  </p:notesMasterIdLst>
  <p:sldIdLst>
    <p:sldId id="256" r:id="rId2"/>
    <p:sldId id="275" r:id="rId3"/>
    <p:sldId id="258" r:id="rId4"/>
    <p:sldId id="277" r:id="rId5"/>
    <p:sldId id="257" r:id="rId6"/>
    <p:sldId id="274" r:id="rId7"/>
    <p:sldId id="263" r:id="rId8"/>
    <p:sldId id="270" r:id="rId9"/>
    <p:sldId id="266" r:id="rId10"/>
    <p:sldId id="271" r:id="rId11"/>
    <p:sldId id="267" r:id="rId12"/>
    <p:sldId id="272" r:id="rId13"/>
    <p:sldId id="268" r:id="rId14"/>
    <p:sldId id="273" r:id="rId15"/>
    <p:sldId id="276" r:id="rId16"/>
    <p:sldId id="278" r:id="rId17"/>
  </p:sldIdLst>
  <p:sldSz cx="9601200" cy="12801600" type="A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32" userDrawn="1">
          <p15:clr>
            <a:srgbClr val="A4A3A4"/>
          </p15:clr>
        </p15:guide>
        <p15:guide id="2" pos="30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E9C74"/>
    <a:srgbClr val="E2D3BE"/>
    <a:srgbClr val="E8C4A0"/>
    <a:srgbClr val="F0F0F0"/>
    <a:srgbClr val="E19160"/>
    <a:srgbClr val="F5DBCB"/>
    <a:srgbClr val="E5CDB3"/>
    <a:srgbClr val="5F3F46"/>
    <a:srgbClr val="E9A677"/>
    <a:srgbClr val="ECBA9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12" autoAdjust="0"/>
    <p:restoredTop sz="94660"/>
  </p:normalViewPr>
  <p:slideViewPr>
    <p:cSldViewPr snapToGrid="0" showGuides="1">
      <p:cViewPr>
        <p:scale>
          <a:sx n="50" d="100"/>
          <a:sy n="50" d="100"/>
        </p:scale>
        <p:origin x="1116" y="-48"/>
      </p:cViewPr>
      <p:guideLst>
        <p:guide orient="horz" pos="4032"/>
        <p:guide pos="302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6794C8-477B-473E-B642-EB6222C2D756}" type="datetimeFigureOut">
              <a:rPr lang="en-GB" smtClean="0"/>
              <a:t>14/07/2024</a:t>
            </a:fld>
            <a:endParaRPr lang="en-GB"/>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CE842A-5710-402F-B99D-5A10E4281FD3}" type="slidenum">
              <a:rPr lang="en-GB" smtClean="0"/>
              <a:t>‹#›</a:t>
            </a:fld>
            <a:endParaRPr lang="en-GB"/>
          </a:p>
        </p:txBody>
      </p:sp>
    </p:spTree>
    <p:extLst>
      <p:ext uri="{BB962C8B-B14F-4D97-AF65-F5344CB8AC3E}">
        <p14:creationId xmlns:p14="http://schemas.microsoft.com/office/powerpoint/2010/main" val="8541957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3CE842A-5710-402F-B99D-5A10E4281FD3}" type="slidenum">
              <a:rPr lang="en-GB" smtClean="0"/>
              <a:t>1</a:t>
            </a:fld>
            <a:endParaRPr lang="en-GB"/>
          </a:p>
        </p:txBody>
      </p:sp>
    </p:spTree>
    <p:extLst>
      <p:ext uri="{BB962C8B-B14F-4D97-AF65-F5344CB8AC3E}">
        <p14:creationId xmlns:p14="http://schemas.microsoft.com/office/powerpoint/2010/main" val="143650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20090" y="2095078"/>
            <a:ext cx="8161020" cy="4456853"/>
          </a:xfrm>
        </p:spPr>
        <p:txBody>
          <a:bodyPr anchor="b"/>
          <a:lstStyle>
            <a:lvl1pPr algn="ctr">
              <a:defRPr sz="6300"/>
            </a:lvl1pPr>
          </a:lstStyle>
          <a:p>
            <a:r>
              <a:rPr lang="en-US"/>
              <a:t>Click to edit Master title style</a:t>
            </a:r>
            <a:endParaRPr lang="en-US" dirty="0"/>
          </a:p>
        </p:txBody>
      </p:sp>
      <p:sp>
        <p:nvSpPr>
          <p:cNvPr id="3" name="Subtitle 2"/>
          <p:cNvSpPr>
            <a:spLocks noGrp="1"/>
          </p:cNvSpPr>
          <p:nvPr>
            <p:ph type="subTitle" idx="1"/>
          </p:nvPr>
        </p:nvSpPr>
        <p:spPr>
          <a:xfrm>
            <a:off x="1200150" y="6723804"/>
            <a:ext cx="7200900" cy="3090756"/>
          </a:xfrm>
        </p:spPr>
        <p:txBody>
          <a:bodyPr/>
          <a:lstStyle>
            <a:lvl1pPr marL="0" indent="0" algn="ctr">
              <a:buNone/>
              <a:defRPr sz="2520"/>
            </a:lvl1pPr>
            <a:lvl2pPr marL="480060" indent="0" algn="ctr">
              <a:buNone/>
              <a:defRPr sz="2100"/>
            </a:lvl2pPr>
            <a:lvl3pPr marL="960120" indent="0" algn="ctr">
              <a:buNone/>
              <a:defRPr sz="1890"/>
            </a:lvl3pPr>
            <a:lvl4pPr marL="1440180" indent="0" algn="ctr">
              <a:buNone/>
              <a:defRPr sz="1680"/>
            </a:lvl4pPr>
            <a:lvl5pPr marL="1920240" indent="0" algn="ctr">
              <a:buNone/>
              <a:defRPr sz="1680"/>
            </a:lvl5pPr>
            <a:lvl6pPr marL="2400300" indent="0" algn="ctr">
              <a:buNone/>
              <a:defRPr sz="1680"/>
            </a:lvl6pPr>
            <a:lvl7pPr marL="2880360" indent="0" algn="ctr">
              <a:buNone/>
              <a:defRPr sz="1680"/>
            </a:lvl7pPr>
            <a:lvl8pPr marL="3360420" indent="0" algn="ctr">
              <a:buNone/>
              <a:defRPr sz="1680"/>
            </a:lvl8pPr>
            <a:lvl9pPr marL="3840480" indent="0" algn="ctr">
              <a:buNone/>
              <a:defRPr sz="1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66A7F92-5846-4D36-AE97-AC9123C065CA}" type="datetime1">
              <a:rPr lang="en-GB" smtClean="0"/>
              <a:t>14/07/2024</a:t>
            </a:fld>
            <a:endParaRPr lang="en-GB"/>
          </a:p>
        </p:txBody>
      </p:sp>
      <p:sp>
        <p:nvSpPr>
          <p:cNvPr id="5" name="Footer Placeholder 4"/>
          <p:cNvSpPr>
            <a:spLocks noGrp="1"/>
          </p:cNvSpPr>
          <p:nvPr>
            <p:ph type="ftr" sz="quarter" idx="11"/>
          </p:nvPr>
        </p:nvSpPr>
        <p:spPr/>
        <p:txBody>
          <a:bodyPr/>
          <a:lstStyle/>
          <a:p>
            <a:r>
              <a:rPr lang="en-GB"/>
              <a:t>Purr-fect Python by Lu Frazao</a:t>
            </a:r>
          </a:p>
        </p:txBody>
      </p:sp>
      <p:sp>
        <p:nvSpPr>
          <p:cNvPr id="6" name="Slide Number Placeholder 5"/>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30168699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EB318F-1E6E-4A25-833D-84CE7F90D8DA}" type="datetime1">
              <a:rPr lang="en-GB" smtClean="0"/>
              <a:t>14/07/2024</a:t>
            </a:fld>
            <a:endParaRPr lang="en-GB"/>
          </a:p>
        </p:txBody>
      </p:sp>
      <p:sp>
        <p:nvSpPr>
          <p:cNvPr id="5" name="Footer Placeholder 4"/>
          <p:cNvSpPr>
            <a:spLocks noGrp="1"/>
          </p:cNvSpPr>
          <p:nvPr>
            <p:ph type="ftr" sz="quarter" idx="11"/>
          </p:nvPr>
        </p:nvSpPr>
        <p:spPr/>
        <p:txBody>
          <a:bodyPr/>
          <a:lstStyle/>
          <a:p>
            <a:r>
              <a:rPr lang="en-GB"/>
              <a:t>Purr-fect Python by Lu Frazao</a:t>
            </a:r>
          </a:p>
        </p:txBody>
      </p:sp>
      <p:sp>
        <p:nvSpPr>
          <p:cNvPr id="6" name="Slide Number Placeholder 5"/>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2456448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70859" y="681567"/>
            <a:ext cx="2070259" cy="1084876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60083" y="681567"/>
            <a:ext cx="6090761" cy="1084876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B1C36D-8591-4E19-8639-790324A674CB}" type="datetime1">
              <a:rPr lang="en-GB" smtClean="0"/>
              <a:t>14/07/2024</a:t>
            </a:fld>
            <a:endParaRPr lang="en-GB"/>
          </a:p>
        </p:txBody>
      </p:sp>
      <p:sp>
        <p:nvSpPr>
          <p:cNvPr id="5" name="Footer Placeholder 4"/>
          <p:cNvSpPr>
            <a:spLocks noGrp="1"/>
          </p:cNvSpPr>
          <p:nvPr>
            <p:ph type="ftr" sz="quarter" idx="11"/>
          </p:nvPr>
        </p:nvSpPr>
        <p:spPr/>
        <p:txBody>
          <a:bodyPr/>
          <a:lstStyle/>
          <a:p>
            <a:r>
              <a:rPr lang="en-GB"/>
              <a:t>Purr-fect Python by Lu Frazao</a:t>
            </a:r>
          </a:p>
        </p:txBody>
      </p:sp>
      <p:sp>
        <p:nvSpPr>
          <p:cNvPr id="6" name="Slide Number Placeholder 5"/>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1194193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A1640F-7DEB-4B50-9801-DAF3DAF45167}" type="datetime1">
              <a:rPr lang="en-GB" smtClean="0"/>
              <a:t>14/07/2024</a:t>
            </a:fld>
            <a:endParaRPr lang="en-GB"/>
          </a:p>
        </p:txBody>
      </p:sp>
      <p:sp>
        <p:nvSpPr>
          <p:cNvPr id="5" name="Footer Placeholder 4"/>
          <p:cNvSpPr>
            <a:spLocks noGrp="1"/>
          </p:cNvSpPr>
          <p:nvPr>
            <p:ph type="ftr" sz="quarter" idx="11"/>
          </p:nvPr>
        </p:nvSpPr>
        <p:spPr/>
        <p:txBody>
          <a:bodyPr/>
          <a:lstStyle/>
          <a:p>
            <a:r>
              <a:rPr lang="en-GB"/>
              <a:t>Purr-fect Python by Lu Frazao</a:t>
            </a:r>
          </a:p>
        </p:txBody>
      </p:sp>
      <p:sp>
        <p:nvSpPr>
          <p:cNvPr id="6" name="Slide Number Placeholder 5"/>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14423806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55082" y="3191514"/>
            <a:ext cx="8281035" cy="5325109"/>
          </a:xfrm>
        </p:spPr>
        <p:txBody>
          <a:bodyPr anchor="b"/>
          <a:lstStyle>
            <a:lvl1pPr>
              <a:defRPr sz="6300"/>
            </a:lvl1pPr>
          </a:lstStyle>
          <a:p>
            <a:r>
              <a:rPr lang="en-US"/>
              <a:t>Click to edit Master title style</a:t>
            </a:r>
            <a:endParaRPr lang="en-US" dirty="0"/>
          </a:p>
        </p:txBody>
      </p:sp>
      <p:sp>
        <p:nvSpPr>
          <p:cNvPr id="3" name="Text Placeholder 2"/>
          <p:cNvSpPr>
            <a:spLocks noGrp="1"/>
          </p:cNvSpPr>
          <p:nvPr>
            <p:ph type="body" idx="1"/>
          </p:nvPr>
        </p:nvSpPr>
        <p:spPr>
          <a:xfrm>
            <a:off x="655082" y="8567000"/>
            <a:ext cx="8281035" cy="2800349"/>
          </a:xfrm>
        </p:spPr>
        <p:txBody>
          <a:bodyPr/>
          <a:lstStyle>
            <a:lvl1pPr marL="0" indent="0">
              <a:buNone/>
              <a:defRPr sz="2520">
                <a:solidFill>
                  <a:schemeClr val="tx1">
                    <a:tint val="82000"/>
                  </a:schemeClr>
                </a:solidFill>
              </a:defRPr>
            </a:lvl1pPr>
            <a:lvl2pPr marL="480060" indent="0">
              <a:buNone/>
              <a:defRPr sz="2100">
                <a:solidFill>
                  <a:schemeClr val="tx1">
                    <a:tint val="82000"/>
                  </a:schemeClr>
                </a:solidFill>
              </a:defRPr>
            </a:lvl2pPr>
            <a:lvl3pPr marL="960120" indent="0">
              <a:buNone/>
              <a:defRPr sz="1890">
                <a:solidFill>
                  <a:schemeClr val="tx1">
                    <a:tint val="82000"/>
                  </a:schemeClr>
                </a:solidFill>
              </a:defRPr>
            </a:lvl3pPr>
            <a:lvl4pPr marL="1440180" indent="0">
              <a:buNone/>
              <a:defRPr sz="1680">
                <a:solidFill>
                  <a:schemeClr val="tx1">
                    <a:tint val="82000"/>
                  </a:schemeClr>
                </a:solidFill>
              </a:defRPr>
            </a:lvl4pPr>
            <a:lvl5pPr marL="1920240" indent="0">
              <a:buNone/>
              <a:defRPr sz="1680">
                <a:solidFill>
                  <a:schemeClr val="tx1">
                    <a:tint val="82000"/>
                  </a:schemeClr>
                </a:solidFill>
              </a:defRPr>
            </a:lvl5pPr>
            <a:lvl6pPr marL="2400300" indent="0">
              <a:buNone/>
              <a:defRPr sz="1680">
                <a:solidFill>
                  <a:schemeClr val="tx1">
                    <a:tint val="82000"/>
                  </a:schemeClr>
                </a:solidFill>
              </a:defRPr>
            </a:lvl6pPr>
            <a:lvl7pPr marL="2880360" indent="0">
              <a:buNone/>
              <a:defRPr sz="1680">
                <a:solidFill>
                  <a:schemeClr val="tx1">
                    <a:tint val="82000"/>
                  </a:schemeClr>
                </a:solidFill>
              </a:defRPr>
            </a:lvl7pPr>
            <a:lvl8pPr marL="3360420" indent="0">
              <a:buNone/>
              <a:defRPr sz="1680">
                <a:solidFill>
                  <a:schemeClr val="tx1">
                    <a:tint val="82000"/>
                  </a:schemeClr>
                </a:solidFill>
              </a:defRPr>
            </a:lvl8pPr>
            <a:lvl9pPr marL="3840480" indent="0">
              <a:buNone/>
              <a:defRPr sz="168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4C1ABCC-78F4-43BF-820E-BB0736310E76}" type="datetime1">
              <a:rPr lang="en-GB" smtClean="0"/>
              <a:t>14/07/2024</a:t>
            </a:fld>
            <a:endParaRPr lang="en-GB"/>
          </a:p>
        </p:txBody>
      </p:sp>
      <p:sp>
        <p:nvSpPr>
          <p:cNvPr id="5" name="Footer Placeholder 4"/>
          <p:cNvSpPr>
            <a:spLocks noGrp="1"/>
          </p:cNvSpPr>
          <p:nvPr>
            <p:ph type="ftr" sz="quarter" idx="11"/>
          </p:nvPr>
        </p:nvSpPr>
        <p:spPr/>
        <p:txBody>
          <a:bodyPr/>
          <a:lstStyle/>
          <a:p>
            <a:r>
              <a:rPr lang="en-GB"/>
              <a:t>Purr-fect Python by Lu Frazao</a:t>
            </a:r>
          </a:p>
        </p:txBody>
      </p:sp>
      <p:sp>
        <p:nvSpPr>
          <p:cNvPr id="6" name="Slide Number Placeholder 5"/>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3092915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60083" y="3407833"/>
            <a:ext cx="4080510" cy="81224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860608" y="3407833"/>
            <a:ext cx="4080510" cy="81224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50DF9DA-DE02-4780-93AF-BA3F156D5248}" type="datetime1">
              <a:rPr lang="en-GB" smtClean="0"/>
              <a:t>14/07/2024</a:t>
            </a:fld>
            <a:endParaRPr lang="en-GB"/>
          </a:p>
        </p:txBody>
      </p:sp>
      <p:sp>
        <p:nvSpPr>
          <p:cNvPr id="6" name="Footer Placeholder 5"/>
          <p:cNvSpPr>
            <a:spLocks noGrp="1"/>
          </p:cNvSpPr>
          <p:nvPr>
            <p:ph type="ftr" sz="quarter" idx="11"/>
          </p:nvPr>
        </p:nvSpPr>
        <p:spPr/>
        <p:txBody>
          <a:bodyPr/>
          <a:lstStyle/>
          <a:p>
            <a:r>
              <a:rPr lang="en-GB"/>
              <a:t>Purr-fect Python by Lu Frazao</a:t>
            </a:r>
          </a:p>
        </p:txBody>
      </p:sp>
      <p:sp>
        <p:nvSpPr>
          <p:cNvPr id="7" name="Slide Number Placeholder 6"/>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2764843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61333" y="681570"/>
            <a:ext cx="8281035" cy="2474384"/>
          </a:xfrm>
        </p:spPr>
        <p:txBody>
          <a:bodyPr/>
          <a:lstStyle/>
          <a:p>
            <a:r>
              <a:rPr lang="en-US"/>
              <a:t>Click to edit Master title style</a:t>
            </a:r>
            <a:endParaRPr lang="en-US" dirty="0"/>
          </a:p>
        </p:txBody>
      </p:sp>
      <p:sp>
        <p:nvSpPr>
          <p:cNvPr id="3" name="Text Placeholder 2"/>
          <p:cNvSpPr>
            <a:spLocks noGrp="1"/>
          </p:cNvSpPr>
          <p:nvPr>
            <p:ph type="body" idx="1"/>
          </p:nvPr>
        </p:nvSpPr>
        <p:spPr>
          <a:xfrm>
            <a:off x="661334" y="3138171"/>
            <a:ext cx="4061757"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a:t>Click to edit Master text styles</a:t>
            </a:r>
          </a:p>
        </p:txBody>
      </p:sp>
      <p:sp>
        <p:nvSpPr>
          <p:cNvPr id="4" name="Content Placeholder 3"/>
          <p:cNvSpPr>
            <a:spLocks noGrp="1"/>
          </p:cNvSpPr>
          <p:nvPr>
            <p:ph sz="half" idx="2"/>
          </p:nvPr>
        </p:nvSpPr>
        <p:spPr>
          <a:xfrm>
            <a:off x="661334" y="4676140"/>
            <a:ext cx="4061757" cy="68778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860608" y="3138171"/>
            <a:ext cx="4081761" cy="1537969"/>
          </a:xfrm>
        </p:spPr>
        <p:txBody>
          <a:bodyPr anchor="b"/>
          <a:lstStyle>
            <a:lvl1pPr marL="0" indent="0">
              <a:buNone/>
              <a:defRPr sz="2520" b="1"/>
            </a:lvl1pPr>
            <a:lvl2pPr marL="480060" indent="0">
              <a:buNone/>
              <a:defRPr sz="2100" b="1"/>
            </a:lvl2pPr>
            <a:lvl3pPr marL="960120" indent="0">
              <a:buNone/>
              <a:defRPr sz="1890" b="1"/>
            </a:lvl3pPr>
            <a:lvl4pPr marL="1440180" indent="0">
              <a:buNone/>
              <a:defRPr sz="1680" b="1"/>
            </a:lvl4pPr>
            <a:lvl5pPr marL="1920240" indent="0">
              <a:buNone/>
              <a:defRPr sz="1680" b="1"/>
            </a:lvl5pPr>
            <a:lvl6pPr marL="2400300" indent="0">
              <a:buNone/>
              <a:defRPr sz="1680" b="1"/>
            </a:lvl6pPr>
            <a:lvl7pPr marL="2880360" indent="0">
              <a:buNone/>
              <a:defRPr sz="1680" b="1"/>
            </a:lvl7pPr>
            <a:lvl8pPr marL="3360420" indent="0">
              <a:buNone/>
              <a:defRPr sz="1680" b="1"/>
            </a:lvl8pPr>
            <a:lvl9pPr marL="3840480" indent="0">
              <a:buNone/>
              <a:defRPr sz="1680" b="1"/>
            </a:lvl9pPr>
          </a:lstStyle>
          <a:p>
            <a:pPr lvl="0"/>
            <a:r>
              <a:rPr lang="en-US"/>
              <a:t>Click to edit Master text styles</a:t>
            </a:r>
          </a:p>
        </p:txBody>
      </p:sp>
      <p:sp>
        <p:nvSpPr>
          <p:cNvPr id="6" name="Content Placeholder 5"/>
          <p:cNvSpPr>
            <a:spLocks noGrp="1"/>
          </p:cNvSpPr>
          <p:nvPr>
            <p:ph sz="quarter" idx="4"/>
          </p:nvPr>
        </p:nvSpPr>
        <p:spPr>
          <a:xfrm>
            <a:off x="4860608" y="4676140"/>
            <a:ext cx="4081761" cy="687789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FA7C01-2411-41F0-ADF2-E9ED02170075}" type="datetime1">
              <a:rPr lang="en-GB" smtClean="0"/>
              <a:t>14/07/2024</a:t>
            </a:fld>
            <a:endParaRPr lang="en-GB"/>
          </a:p>
        </p:txBody>
      </p:sp>
      <p:sp>
        <p:nvSpPr>
          <p:cNvPr id="8" name="Footer Placeholder 7"/>
          <p:cNvSpPr>
            <a:spLocks noGrp="1"/>
          </p:cNvSpPr>
          <p:nvPr>
            <p:ph type="ftr" sz="quarter" idx="11"/>
          </p:nvPr>
        </p:nvSpPr>
        <p:spPr/>
        <p:txBody>
          <a:bodyPr/>
          <a:lstStyle/>
          <a:p>
            <a:r>
              <a:rPr lang="en-GB"/>
              <a:t>Purr-fect Python by Lu Frazao</a:t>
            </a:r>
          </a:p>
        </p:txBody>
      </p:sp>
      <p:sp>
        <p:nvSpPr>
          <p:cNvPr id="9" name="Slide Number Placeholder 8"/>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3257437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7042F1E-00E9-4C6B-B434-CE4CABBA809D}" type="datetime1">
              <a:rPr lang="en-GB" smtClean="0"/>
              <a:t>14/07/2024</a:t>
            </a:fld>
            <a:endParaRPr lang="en-GB"/>
          </a:p>
        </p:txBody>
      </p:sp>
      <p:sp>
        <p:nvSpPr>
          <p:cNvPr id="4" name="Footer Placeholder 3"/>
          <p:cNvSpPr>
            <a:spLocks noGrp="1"/>
          </p:cNvSpPr>
          <p:nvPr>
            <p:ph type="ftr" sz="quarter" idx="11"/>
          </p:nvPr>
        </p:nvSpPr>
        <p:spPr/>
        <p:txBody>
          <a:bodyPr/>
          <a:lstStyle/>
          <a:p>
            <a:r>
              <a:rPr lang="en-GB"/>
              <a:t>Purr-fect Python by Lu Frazao</a:t>
            </a:r>
          </a:p>
        </p:txBody>
      </p:sp>
      <p:sp>
        <p:nvSpPr>
          <p:cNvPr id="5" name="Slide Number Placeholder 4"/>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2259567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9FEE88-9C9F-41E1-A94B-FB2DA6E2430C}" type="datetime1">
              <a:rPr lang="en-GB" smtClean="0"/>
              <a:t>14/07/2024</a:t>
            </a:fld>
            <a:endParaRPr lang="en-GB"/>
          </a:p>
        </p:txBody>
      </p:sp>
      <p:sp>
        <p:nvSpPr>
          <p:cNvPr id="3" name="Footer Placeholder 2"/>
          <p:cNvSpPr>
            <a:spLocks noGrp="1"/>
          </p:cNvSpPr>
          <p:nvPr>
            <p:ph type="ftr" sz="quarter" idx="11"/>
          </p:nvPr>
        </p:nvSpPr>
        <p:spPr/>
        <p:txBody>
          <a:bodyPr/>
          <a:lstStyle/>
          <a:p>
            <a:r>
              <a:rPr lang="en-GB"/>
              <a:t>Purr-fect Python by Lu Frazao</a:t>
            </a:r>
          </a:p>
        </p:txBody>
      </p:sp>
      <p:sp>
        <p:nvSpPr>
          <p:cNvPr id="4" name="Slide Number Placeholder 3"/>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38137339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a:t>Click to edit Master title style</a:t>
            </a:r>
            <a:endParaRPr lang="en-US" dirty="0"/>
          </a:p>
        </p:txBody>
      </p:sp>
      <p:sp>
        <p:nvSpPr>
          <p:cNvPr id="3" name="Content Placeholder 2"/>
          <p:cNvSpPr>
            <a:spLocks noGrp="1"/>
          </p:cNvSpPr>
          <p:nvPr>
            <p:ph idx="1"/>
          </p:nvPr>
        </p:nvSpPr>
        <p:spPr>
          <a:xfrm>
            <a:off x="4081760" y="1843196"/>
            <a:ext cx="4860608" cy="9097433"/>
          </a:xfrm>
        </p:spPr>
        <p:txBody>
          <a:bodyPr/>
          <a:lstStyle>
            <a:lvl1pPr>
              <a:defRPr sz="3360"/>
            </a:lvl1pPr>
            <a:lvl2pPr>
              <a:defRPr sz="2940"/>
            </a:lvl2pPr>
            <a:lvl3pPr>
              <a:defRPr sz="252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a:t>Click to edit Master text styles</a:t>
            </a:r>
          </a:p>
        </p:txBody>
      </p:sp>
      <p:sp>
        <p:nvSpPr>
          <p:cNvPr id="5" name="Date Placeholder 4"/>
          <p:cNvSpPr>
            <a:spLocks noGrp="1"/>
          </p:cNvSpPr>
          <p:nvPr>
            <p:ph type="dt" sz="half" idx="10"/>
          </p:nvPr>
        </p:nvSpPr>
        <p:spPr/>
        <p:txBody>
          <a:bodyPr/>
          <a:lstStyle/>
          <a:p>
            <a:fld id="{B710F735-FD5D-4EEF-B970-BBBA5920858D}" type="datetime1">
              <a:rPr lang="en-GB" smtClean="0"/>
              <a:t>14/07/2024</a:t>
            </a:fld>
            <a:endParaRPr lang="en-GB"/>
          </a:p>
        </p:txBody>
      </p:sp>
      <p:sp>
        <p:nvSpPr>
          <p:cNvPr id="6" name="Footer Placeholder 5"/>
          <p:cNvSpPr>
            <a:spLocks noGrp="1"/>
          </p:cNvSpPr>
          <p:nvPr>
            <p:ph type="ftr" sz="quarter" idx="11"/>
          </p:nvPr>
        </p:nvSpPr>
        <p:spPr/>
        <p:txBody>
          <a:bodyPr/>
          <a:lstStyle/>
          <a:p>
            <a:r>
              <a:rPr lang="en-GB"/>
              <a:t>Purr-fect Python by Lu Frazao</a:t>
            </a:r>
          </a:p>
        </p:txBody>
      </p:sp>
      <p:sp>
        <p:nvSpPr>
          <p:cNvPr id="7" name="Slide Number Placeholder 6"/>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27014471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61333" y="853440"/>
            <a:ext cx="3096637" cy="2987040"/>
          </a:xfrm>
        </p:spPr>
        <p:txBody>
          <a:bodyPr anchor="b"/>
          <a:lstStyle>
            <a:lvl1pPr>
              <a:defRPr sz="3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4081760" y="1843196"/>
            <a:ext cx="4860608" cy="9097433"/>
          </a:xfrm>
        </p:spPr>
        <p:txBody>
          <a:bodyPr anchor="t"/>
          <a:lstStyle>
            <a:lvl1pPr marL="0" indent="0">
              <a:buNone/>
              <a:defRPr sz="3360"/>
            </a:lvl1pPr>
            <a:lvl2pPr marL="480060" indent="0">
              <a:buNone/>
              <a:defRPr sz="2940"/>
            </a:lvl2pPr>
            <a:lvl3pPr marL="960120" indent="0">
              <a:buNone/>
              <a:defRPr sz="2520"/>
            </a:lvl3pPr>
            <a:lvl4pPr marL="1440180" indent="0">
              <a:buNone/>
              <a:defRPr sz="2100"/>
            </a:lvl4pPr>
            <a:lvl5pPr marL="1920240" indent="0">
              <a:buNone/>
              <a:defRPr sz="2100"/>
            </a:lvl5pPr>
            <a:lvl6pPr marL="2400300" indent="0">
              <a:buNone/>
              <a:defRPr sz="2100"/>
            </a:lvl6pPr>
            <a:lvl7pPr marL="2880360" indent="0">
              <a:buNone/>
              <a:defRPr sz="2100"/>
            </a:lvl7pPr>
            <a:lvl8pPr marL="3360420" indent="0">
              <a:buNone/>
              <a:defRPr sz="2100"/>
            </a:lvl8pPr>
            <a:lvl9pPr marL="3840480" indent="0">
              <a:buNone/>
              <a:defRPr sz="2100"/>
            </a:lvl9pPr>
          </a:lstStyle>
          <a:p>
            <a:r>
              <a:rPr lang="en-US"/>
              <a:t>Click icon to add picture</a:t>
            </a:r>
            <a:endParaRPr lang="en-US" dirty="0"/>
          </a:p>
        </p:txBody>
      </p:sp>
      <p:sp>
        <p:nvSpPr>
          <p:cNvPr id="4" name="Text Placeholder 3"/>
          <p:cNvSpPr>
            <a:spLocks noGrp="1"/>
          </p:cNvSpPr>
          <p:nvPr>
            <p:ph type="body" sz="half" idx="2"/>
          </p:nvPr>
        </p:nvSpPr>
        <p:spPr>
          <a:xfrm>
            <a:off x="661333" y="3840480"/>
            <a:ext cx="3096637" cy="7114964"/>
          </a:xfrm>
        </p:spPr>
        <p:txBody>
          <a:bodyPr/>
          <a:lstStyle>
            <a:lvl1pPr marL="0" indent="0">
              <a:buNone/>
              <a:defRPr sz="1680"/>
            </a:lvl1pPr>
            <a:lvl2pPr marL="480060" indent="0">
              <a:buNone/>
              <a:defRPr sz="1470"/>
            </a:lvl2pPr>
            <a:lvl3pPr marL="960120" indent="0">
              <a:buNone/>
              <a:defRPr sz="1260"/>
            </a:lvl3pPr>
            <a:lvl4pPr marL="1440180" indent="0">
              <a:buNone/>
              <a:defRPr sz="1050"/>
            </a:lvl4pPr>
            <a:lvl5pPr marL="1920240" indent="0">
              <a:buNone/>
              <a:defRPr sz="1050"/>
            </a:lvl5pPr>
            <a:lvl6pPr marL="2400300" indent="0">
              <a:buNone/>
              <a:defRPr sz="1050"/>
            </a:lvl6pPr>
            <a:lvl7pPr marL="2880360" indent="0">
              <a:buNone/>
              <a:defRPr sz="1050"/>
            </a:lvl7pPr>
            <a:lvl8pPr marL="3360420" indent="0">
              <a:buNone/>
              <a:defRPr sz="1050"/>
            </a:lvl8pPr>
            <a:lvl9pPr marL="3840480" indent="0">
              <a:buNone/>
              <a:defRPr sz="1050"/>
            </a:lvl9pPr>
          </a:lstStyle>
          <a:p>
            <a:pPr lvl="0"/>
            <a:r>
              <a:rPr lang="en-US"/>
              <a:t>Click to edit Master text styles</a:t>
            </a:r>
          </a:p>
        </p:txBody>
      </p:sp>
      <p:sp>
        <p:nvSpPr>
          <p:cNvPr id="5" name="Date Placeholder 4"/>
          <p:cNvSpPr>
            <a:spLocks noGrp="1"/>
          </p:cNvSpPr>
          <p:nvPr>
            <p:ph type="dt" sz="half" idx="10"/>
          </p:nvPr>
        </p:nvSpPr>
        <p:spPr/>
        <p:txBody>
          <a:bodyPr/>
          <a:lstStyle/>
          <a:p>
            <a:fld id="{10579F09-4224-4047-87DA-15D6E9C64831}" type="datetime1">
              <a:rPr lang="en-GB" smtClean="0"/>
              <a:t>14/07/2024</a:t>
            </a:fld>
            <a:endParaRPr lang="en-GB"/>
          </a:p>
        </p:txBody>
      </p:sp>
      <p:sp>
        <p:nvSpPr>
          <p:cNvPr id="6" name="Footer Placeholder 5"/>
          <p:cNvSpPr>
            <a:spLocks noGrp="1"/>
          </p:cNvSpPr>
          <p:nvPr>
            <p:ph type="ftr" sz="quarter" idx="11"/>
          </p:nvPr>
        </p:nvSpPr>
        <p:spPr/>
        <p:txBody>
          <a:bodyPr/>
          <a:lstStyle/>
          <a:p>
            <a:r>
              <a:rPr lang="en-GB"/>
              <a:t>Purr-fect Python by Lu Frazao</a:t>
            </a:r>
          </a:p>
        </p:txBody>
      </p:sp>
      <p:sp>
        <p:nvSpPr>
          <p:cNvPr id="7" name="Slide Number Placeholder 6"/>
          <p:cNvSpPr>
            <a:spLocks noGrp="1"/>
          </p:cNvSpPr>
          <p:nvPr>
            <p:ph type="sldNum" sz="quarter" idx="12"/>
          </p:nvPr>
        </p:nvSpPr>
        <p:spPr/>
        <p:txBody>
          <a:bodyPr/>
          <a:lstStyle/>
          <a:p>
            <a:fld id="{BC711C93-DD1B-4DFA-9D92-6EF76DE09EEF}" type="slidenum">
              <a:rPr lang="en-GB" smtClean="0"/>
              <a:t>‹#›</a:t>
            </a:fld>
            <a:endParaRPr lang="en-GB"/>
          </a:p>
        </p:txBody>
      </p:sp>
    </p:spTree>
    <p:extLst>
      <p:ext uri="{BB962C8B-B14F-4D97-AF65-F5344CB8AC3E}">
        <p14:creationId xmlns:p14="http://schemas.microsoft.com/office/powerpoint/2010/main" val="2970640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60083" y="681570"/>
            <a:ext cx="8281035" cy="24743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60083" y="3407833"/>
            <a:ext cx="8281035" cy="81224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60083" y="11865189"/>
            <a:ext cx="2160270" cy="681567"/>
          </a:xfrm>
          <a:prstGeom prst="rect">
            <a:avLst/>
          </a:prstGeom>
        </p:spPr>
        <p:txBody>
          <a:bodyPr vert="horz" lIns="91440" tIns="45720" rIns="91440" bIns="45720" rtlCol="0" anchor="ctr"/>
          <a:lstStyle>
            <a:lvl1pPr algn="l">
              <a:defRPr sz="1260">
                <a:solidFill>
                  <a:schemeClr val="tx1">
                    <a:tint val="82000"/>
                  </a:schemeClr>
                </a:solidFill>
              </a:defRPr>
            </a:lvl1pPr>
          </a:lstStyle>
          <a:p>
            <a:fld id="{137D8D14-3683-4331-91DA-77DFB90FCB7B}" type="datetime1">
              <a:rPr lang="en-GB" smtClean="0"/>
              <a:t>14/07/2024</a:t>
            </a:fld>
            <a:endParaRPr lang="en-GB"/>
          </a:p>
        </p:txBody>
      </p:sp>
      <p:sp>
        <p:nvSpPr>
          <p:cNvPr id="5" name="Footer Placeholder 4"/>
          <p:cNvSpPr>
            <a:spLocks noGrp="1"/>
          </p:cNvSpPr>
          <p:nvPr>
            <p:ph type="ftr" sz="quarter" idx="3"/>
          </p:nvPr>
        </p:nvSpPr>
        <p:spPr>
          <a:xfrm>
            <a:off x="3180398" y="11865189"/>
            <a:ext cx="3240405" cy="681567"/>
          </a:xfrm>
          <a:prstGeom prst="rect">
            <a:avLst/>
          </a:prstGeom>
        </p:spPr>
        <p:txBody>
          <a:bodyPr vert="horz" lIns="91440" tIns="45720" rIns="91440" bIns="45720" rtlCol="0" anchor="ctr"/>
          <a:lstStyle>
            <a:lvl1pPr algn="ctr">
              <a:defRPr sz="1260">
                <a:solidFill>
                  <a:schemeClr val="tx1">
                    <a:tint val="82000"/>
                  </a:schemeClr>
                </a:solidFill>
              </a:defRPr>
            </a:lvl1pPr>
          </a:lstStyle>
          <a:p>
            <a:r>
              <a:rPr lang="en-GB"/>
              <a:t>Purr-fect Python by Lu Frazao</a:t>
            </a:r>
          </a:p>
        </p:txBody>
      </p:sp>
      <p:sp>
        <p:nvSpPr>
          <p:cNvPr id="6" name="Slide Number Placeholder 5"/>
          <p:cNvSpPr>
            <a:spLocks noGrp="1"/>
          </p:cNvSpPr>
          <p:nvPr>
            <p:ph type="sldNum" sz="quarter" idx="4"/>
          </p:nvPr>
        </p:nvSpPr>
        <p:spPr>
          <a:xfrm>
            <a:off x="6780848" y="11865189"/>
            <a:ext cx="2160270" cy="681567"/>
          </a:xfrm>
          <a:prstGeom prst="rect">
            <a:avLst/>
          </a:prstGeom>
        </p:spPr>
        <p:txBody>
          <a:bodyPr vert="horz" lIns="91440" tIns="45720" rIns="91440" bIns="45720" rtlCol="0" anchor="ctr"/>
          <a:lstStyle>
            <a:lvl1pPr algn="r">
              <a:defRPr sz="1260">
                <a:solidFill>
                  <a:schemeClr val="tx1">
                    <a:tint val="82000"/>
                  </a:schemeClr>
                </a:solidFill>
              </a:defRPr>
            </a:lvl1pPr>
          </a:lstStyle>
          <a:p>
            <a:fld id="{BC711C93-DD1B-4DFA-9D92-6EF76DE09EEF}" type="slidenum">
              <a:rPr lang="en-GB" smtClean="0"/>
              <a:t>‹#›</a:t>
            </a:fld>
            <a:endParaRPr lang="en-GB"/>
          </a:p>
        </p:txBody>
      </p:sp>
    </p:spTree>
    <p:extLst>
      <p:ext uri="{BB962C8B-B14F-4D97-AF65-F5344CB8AC3E}">
        <p14:creationId xmlns:p14="http://schemas.microsoft.com/office/powerpoint/2010/main" val="344263185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4033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2039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60045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805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en-US"/>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80360" algn="l" defTabSz="960120" rtl="0" eaLnBrk="1" latinLnBrk="0" hangingPunct="1">
        <a:defRPr sz="1890" kern="1200">
          <a:solidFill>
            <a:schemeClr val="tx1"/>
          </a:solidFill>
          <a:latin typeface="+mn-lt"/>
          <a:ea typeface="+mn-ea"/>
          <a:cs typeface="+mn-cs"/>
        </a:defRPr>
      </a:lvl7pPr>
      <a:lvl8pPr marL="3360420" algn="l" defTabSz="960120" rtl="0" eaLnBrk="1" latinLnBrk="0" hangingPunct="1">
        <a:defRPr sz="1890" kern="1200">
          <a:solidFill>
            <a:schemeClr val="tx1"/>
          </a:solidFill>
          <a:latin typeface="+mn-lt"/>
          <a:ea typeface="+mn-ea"/>
          <a:cs typeface="+mn-cs"/>
        </a:defRPr>
      </a:lvl8pPr>
      <a:lvl9pPr marL="3840480"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398F40C-7B5A-941F-6848-AAEDB655BBE4}"/>
              </a:ext>
            </a:extLst>
          </p:cNvPr>
          <p:cNvSpPr>
            <a:spLocks/>
          </p:cNvSpPr>
          <p:nvPr/>
        </p:nvSpPr>
        <p:spPr>
          <a:xfrm>
            <a:off x="0" y="-66679"/>
            <a:ext cx="9601200" cy="12868279"/>
          </a:xfrm>
          <a:prstGeom prst="rect">
            <a:avLst/>
          </a:prstGeom>
          <a:solidFill>
            <a:srgbClr val="E5CDB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A cat wearing glasses and a shirt and tie&#10;&#10;Description automatically generated">
            <a:extLst>
              <a:ext uri="{FF2B5EF4-FFF2-40B4-BE49-F238E27FC236}">
                <a16:creationId xmlns:a16="http://schemas.microsoft.com/office/drawing/2014/main" id="{4C308C03-DC5C-EB5A-4ED4-BD626BCC2DB6}"/>
              </a:ext>
            </a:extLst>
          </p:cNvPr>
          <p:cNvPicPr>
            <a:picLocks noChangeAspect="1"/>
          </p:cNvPicPr>
          <p:nvPr/>
        </p:nvPicPr>
        <p:blipFill rotWithShape="1">
          <a:blip r:embed="rId3">
            <a:extLst>
              <a:ext uri="{28A0092B-C50C-407E-A947-70E740481C1C}">
                <a14:useLocalDpi xmlns:a14="http://schemas.microsoft.com/office/drawing/2010/main" val="0"/>
              </a:ext>
            </a:extLst>
          </a:blip>
          <a:srcRect b="29724"/>
          <a:stretch/>
        </p:blipFill>
        <p:spPr>
          <a:xfrm>
            <a:off x="0" y="1750615"/>
            <a:ext cx="9601200" cy="9544980"/>
          </a:xfrm>
          <a:prstGeom prst="rect">
            <a:avLst/>
          </a:prstGeom>
        </p:spPr>
      </p:pic>
      <p:sp>
        <p:nvSpPr>
          <p:cNvPr id="5" name="TextBox 4">
            <a:extLst>
              <a:ext uri="{FF2B5EF4-FFF2-40B4-BE49-F238E27FC236}">
                <a16:creationId xmlns:a16="http://schemas.microsoft.com/office/drawing/2014/main" id="{767BE6C7-4ED0-E9BD-4C8F-ADD8645D378A}"/>
              </a:ext>
            </a:extLst>
          </p:cNvPr>
          <p:cNvSpPr txBox="1"/>
          <p:nvPr/>
        </p:nvSpPr>
        <p:spPr>
          <a:xfrm>
            <a:off x="0" y="10423433"/>
            <a:ext cx="9601200" cy="872162"/>
          </a:xfrm>
          <a:prstGeom prst="rect">
            <a:avLst/>
          </a:prstGeom>
          <a:noFill/>
        </p:spPr>
        <p:txBody>
          <a:bodyPr wrap="square" anchor="ctr">
            <a:spAutoFit/>
          </a:bodyPr>
          <a:lstStyle/>
          <a:p>
            <a:pPr algn="ctr">
              <a:lnSpc>
                <a:spcPts val="6000"/>
              </a:lnSpc>
            </a:pPr>
            <a:r>
              <a:rPr lang="en-GB" sz="64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a new career begins</a:t>
            </a:r>
            <a:endParaRPr lang="en-GB" sz="6400" dirty="0">
              <a:solidFill>
                <a:srgbClr val="5F3F46"/>
              </a:solidFill>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12" name="Rectangle 11">
            <a:extLst>
              <a:ext uri="{FF2B5EF4-FFF2-40B4-BE49-F238E27FC236}">
                <a16:creationId xmlns:a16="http://schemas.microsoft.com/office/drawing/2014/main" id="{2CAFE30A-3642-CABF-E753-A802706CC6E9}"/>
              </a:ext>
            </a:extLst>
          </p:cNvPr>
          <p:cNvSpPr/>
          <p:nvPr/>
        </p:nvSpPr>
        <p:spPr>
          <a:xfrm>
            <a:off x="0" y="11832544"/>
            <a:ext cx="9601200" cy="680116"/>
          </a:xfrm>
          <a:prstGeom prst="rect">
            <a:avLst/>
          </a:prstGeom>
          <a:solidFill>
            <a:srgbClr val="E9A6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200" i="1" dirty="0">
                <a:solidFill>
                  <a:srgbClr val="5F3F46"/>
                </a:solidFill>
                <a:effectLst/>
                <a:latin typeface="ADLaM Display" panose="02010000000000000000" pitchFamily="2" charset="0"/>
                <a:ea typeface="ADLaM Display" panose="02010000000000000000" pitchFamily="2" charset="0"/>
                <a:cs typeface="ADLaM Display" panose="02010000000000000000" pitchFamily="2" charset="0"/>
              </a:rPr>
              <a:t>by Lu </a:t>
            </a:r>
            <a:r>
              <a:rPr lang="en-GB" sz="3200" i="1" dirty="0" err="1">
                <a:solidFill>
                  <a:srgbClr val="5F3F46"/>
                </a:solidFill>
                <a:effectLst/>
                <a:latin typeface="ADLaM Display" panose="02010000000000000000" pitchFamily="2" charset="0"/>
                <a:ea typeface="ADLaM Display" panose="02010000000000000000" pitchFamily="2" charset="0"/>
                <a:cs typeface="ADLaM Display" panose="02010000000000000000" pitchFamily="2" charset="0"/>
              </a:rPr>
              <a:t>Frazão</a:t>
            </a:r>
            <a:endParaRPr lang="en-GB" sz="3200" i="1" dirty="0">
              <a:solidFill>
                <a:srgbClr val="5F3F46"/>
              </a:solidFill>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15" name="TextBox 14">
            <a:extLst>
              <a:ext uri="{FF2B5EF4-FFF2-40B4-BE49-F238E27FC236}">
                <a16:creationId xmlns:a16="http://schemas.microsoft.com/office/drawing/2014/main" id="{62D79FE3-2B7A-C215-BAEC-82CC750AE33C}"/>
              </a:ext>
            </a:extLst>
          </p:cNvPr>
          <p:cNvSpPr txBox="1"/>
          <p:nvPr/>
        </p:nvSpPr>
        <p:spPr>
          <a:xfrm>
            <a:off x="0" y="547665"/>
            <a:ext cx="9601200" cy="1916679"/>
          </a:xfrm>
          <a:prstGeom prst="rect">
            <a:avLst/>
          </a:prstGeom>
          <a:noFill/>
          <a:effectLst>
            <a:glow rad="152400">
              <a:srgbClr val="EA9A5F"/>
            </a:glow>
          </a:effectLst>
        </p:spPr>
        <p:txBody>
          <a:bodyPr wrap="square" anchor="ctr">
            <a:spAutoFit/>
          </a:bodyPr>
          <a:lstStyle/>
          <a:p>
            <a:pPr algn="ctr">
              <a:lnSpc>
                <a:spcPts val="7000"/>
              </a:lnSpc>
            </a:pPr>
            <a:r>
              <a:rPr lang="en-GB" sz="8000" dirty="0">
                <a:solidFill>
                  <a:srgbClr val="5F3F46"/>
                </a:solidFill>
                <a:effectLst>
                  <a:glow rad="139700">
                    <a:srgbClr val="E19160"/>
                  </a:glow>
                </a:effectLst>
                <a:latin typeface="Eras Bold ITC" panose="020B0907030504020204" pitchFamily="34" charset="0"/>
                <a:ea typeface="ADLaM Display" panose="02010000000000000000" pitchFamily="2" charset="0"/>
                <a:cs typeface="ADLaM Display" panose="02010000000000000000" pitchFamily="2" charset="0"/>
              </a:rPr>
              <a:t>PURR-FECT PYTHON</a:t>
            </a:r>
            <a:endParaRPr lang="en-GB" sz="8000" dirty="0">
              <a:solidFill>
                <a:srgbClr val="5F3F46"/>
              </a:solidFill>
              <a:effectLst>
                <a:glow rad="139700">
                  <a:srgbClr val="E19160"/>
                </a:glow>
              </a:effectLst>
              <a:latin typeface="ADLaM Display" panose="02010000000000000000" pitchFamily="2" charset="0"/>
              <a:ea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5728655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E636FF0-9F02-30C5-4421-A8A94853C32B}"/>
              </a:ext>
            </a:extLst>
          </p:cNvPr>
          <p:cNvCxnSpPr>
            <a:cxnSpLocks/>
          </p:cNvCxnSpPr>
          <p:nvPr/>
        </p:nvCxnSpPr>
        <p:spPr>
          <a:xfrm>
            <a:off x="1227628" y="0"/>
            <a:ext cx="0" cy="1440000"/>
          </a:xfrm>
          <a:prstGeom prst="line">
            <a:avLst/>
          </a:prstGeom>
          <a:ln w="76200">
            <a:gradFill>
              <a:gsLst>
                <a:gs pos="0">
                  <a:srgbClr val="F5DBCB"/>
                </a:gs>
                <a:gs pos="100000">
                  <a:srgbClr val="E19160"/>
                </a:gs>
              </a:gsLst>
              <a:lin ang="5400000" scaled="1"/>
            </a:gra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BB15410-AE44-C40B-87F4-99B0308BF524}"/>
              </a:ext>
            </a:extLst>
          </p:cNvPr>
          <p:cNvSpPr txBox="1"/>
          <p:nvPr/>
        </p:nvSpPr>
        <p:spPr>
          <a:xfrm>
            <a:off x="1358257" y="692151"/>
            <a:ext cx="7459172" cy="830997"/>
          </a:xfrm>
          <a:prstGeom prst="rect">
            <a:avLst/>
          </a:prstGeom>
          <a:noFill/>
        </p:spPr>
        <p:txBody>
          <a:bodyPr wrap="square" anchor="ctr">
            <a:spAutoFit/>
          </a:bodyPr>
          <a:lstStyle/>
          <a:p>
            <a:r>
              <a:rPr lang="en-GB" sz="48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Collecting Data</a:t>
            </a:r>
          </a:p>
        </p:txBody>
      </p:sp>
      <p:sp>
        <p:nvSpPr>
          <p:cNvPr id="9" name="TextBox 8">
            <a:extLst>
              <a:ext uri="{FF2B5EF4-FFF2-40B4-BE49-F238E27FC236}">
                <a16:creationId xmlns:a16="http://schemas.microsoft.com/office/drawing/2014/main" id="{BA8F50B0-108D-6160-7E15-20A420397E8F}"/>
              </a:ext>
            </a:extLst>
          </p:cNvPr>
          <p:cNvSpPr txBox="1"/>
          <p:nvPr/>
        </p:nvSpPr>
        <p:spPr>
          <a:xfrm>
            <a:off x="1358257" y="1387144"/>
            <a:ext cx="7459172" cy="584775"/>
          </a:xfrm>
          <a:prstGeom prst="rect">
            <a:avLst/>
          </a:prstGeom>
          <a:noFill/>
        </p:spPr>
        <p:txBody>
          <a:bodyPr wrap="square" anchor="ctr">
            <a:spAutoFit/>
          </a:bodyPr>
          <a:lstStyle/>
          <a:p>
            <a:r>
              <a:rPr lang="en-GB" sz="3200" dirty="0">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Lists and Tuples</a:t>
            </a:r>
          </a:p>
        </p:txBody>
      </p:sp>
      <p:sp>
        <p:nvSpPr>
          <p:cNvPr id="10" name="TextBox 9">
            <a:extLst>
              <a:ext uri="{FF2B5EF4-FFF2-40B4-BE49-F238E27FC236}">
                <a16:creationId xmlns:a16="http://schemas.microsoft.com/office/drawing/2014/main" id="{4261A450-A593-61BE-A1DE-F7190B94CCFB}"/>
              </a:ext>
            </a:extLst>
          </p:cNvPr>
          <p:cNvSpPr txBox="1"/>
          <p:nvPr/>
        </p:nvSpPr>
        <p:spPr>
          <a:xfrm>
            <a:off x="783780" y="2825690"/>
            <a:ext cx="8033640" cy="1938992"/>
          </a:xfrm>
          <a:prstGeom prst="rect">
            <a:avLst/>
          </a:prstGeom>
          <a:noFill/>
        </p:spPr>
        <p:txBody>
          <a:bodyPr wrap="square" anchor="t">
            <a:spAutoFit/>
          </a:bodyPr>
          <a:lstStyle/>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Lists and tuples are used to store collections of items. </a:t>
            </a: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Lists are mutable (changeable), while tuples are immutable (unchangeable).</a:t>
            </a:r>
          </a:p>
          <a:p>
            <a:endParaRPr lang="en-GB" sz="2400" dirty="0">
              <a:solidFill>
                <a:srgbClr val="3D1C24"/>
              </a:solidFill>
              <a:latin typeface="Eras Light ITC" panose="020B0402030504020804" pitchFamily="34" charset="0"/>
              <a:ea typeface="ADLaM Display" panose="02010000000000000000" pitchFamily="2" charset="0"/>
              <a:cs typeface="ADLaM Display" panose="02010000000000000000" pitchFamily="2" charset="0"/>
            </a:endParaRPr>
          </a:p>
          <a:p>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Example:</a:t>
            </a:r>
          </a:p>
        </p:txBody>
      </p:sp>
      <p:sp>
        <p:nvSpPr>
          <p:cNvPr id="11" name="TextBox 10">
            <a:extLst>
              <a:ext uri="{FF2B5EF4-FFF2-40B4-BE49-F238E27FC236}">
                <a16:creationId xmlns:a16="http://schemas.microsoft.com/office/drawing/2014/main" id="{C695D786-06E5-43FE-8443-DEE605EA88D2}"/>
              </a:ext>
            </a:extLst>
          </p:cNvPr>
          <p:cNvSpPr txBox="1">
            <a:spLocks noGrp="1" noRot="1" noMove="1" noResize="1" noEditPoints="1" noAdjustHandles="1" noChangeArrowheads="1" noChangeShapeType="1"/>
          </p:cNvSpPr>
          <p:nvPr/>
        </p:nvSpPr>
        <p:spPr>
          <a:xfrm>
            <a:off x="-2968112" y="10524399"/>
            <a:ext cx="7440560" cy="3170099"/>
          </a:xfrm>
          <a:prstGeom prst="rect">
            <a:avLst/>
          </a:prstGeom>
          <a:noFill/>
        </p:spPr>
        <p:txBody>
          <a:bodyPr wrap="square" anchor="ctr">
            <a:spAutoFit/>
          </a:bodyPr>
          <a:lstStyle/>
          <a:p>
            <a:pPr algn="ctr"/>
            <a:r>
              <a:rPr lang="en-GB" sz="20000" spc="-37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03</a:t>
            </a:r>
          </a:p>
        </p:txBody>
      </p:sp>
      <p:cxnSp>
        <p:nvCxnSpPr>
          <p:cNvPr id="12" name="Straight Connector 11">
            <a:extLst>
              <a:ext uri="{FF2B5EF4-FFF2-40B4-BE49-F238E27FC236}">
                <a16:creationId xmlns:a16="http://schemas.microsoft.com/office/drawing/2014/main" id="{19B3B0FC-954D-249A-EAB6-A99B4F38792C}"/>
              </a:ext>
            </a:extLst>
          </p:cNvPr>
          <p:cNvCxnSpPr>
            <a:cxnSpLocks/>
          </p:cNvCxnSpPr>
          <p:nvPr/>
        </p:nvCxnSpPr>
        <p:spPr>
          <a:xfrm>
            <a:off x="783780" y="8543863"/>
            <a:ext cx="8817420" cy="0"/>
          </a:xfrm>
          <a:prstGeom prst="line">
            <a:avLst/>
          </a:prstGeom>
          <a:ln w="76200">
            <a:gradFill flip="none" rotWithShape="1">
              <a:gsLst>
                <a:gs pos="0">
                  <a:srgbClr val="F5DBCB"/>
                </a:gs>
                <a:gs pos="100000">
                  <a:srgbClr val="E19160"/>
                </a:gs>
              </a:gsLst>
              <a:lin ang="13500000" scaled="1"/>
              <a:tileRect/>
            </a:gra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0686736-6A66-0737-4937-5528B365E45E}"/>
              </a:ext>
            </a:extLst>
          </p:cNvPr>
          <p:cNvSpPr txBox="1"/>
          <p:nvPr/>
        </p:nvSpPr>
        <p:spPr>
          <a:xfrm>
            <a:off x="783780" y="8100968"/>
            <a:ext cx="8033640" cy="1323439"/>
          </a:xfrm>
          <a:prstGeom prst="rect">
            <a:avLst/>
          </a:prstGeom>
          <a:noFill/>
        </p:spPr>
        <p:txBody>
          <a:bodyPr wrap="square" anchor="t">
            <a:spAutoFit/>
          </a:bodyPr>
          <a:lstStyle/>
          <a:p>
            <a:r>
              <a:rPr lang="en-GB" sz="24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Real-life Context:</a:t>
            </a:r>
          </a:p>
          <a:p>
            <a:endParaRPr lang="en-GB" sz="8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Lists could be used for storing a shopping list, while tuples might store fixed geographical coordinates.</a:t>
            </a:r>
          </a:p>
        </p:txBody>
      </p:sp>
      <p:pic>
        <p:nvPicPr>
          <p:cNvPr id="4" name="Picture 3" descr="A computer screen shot of a black background&#10;&#10;Description automatically generated">
            <a:extLst>
              <a:ext uri="{FF2B5EF4-FFF2-40B4-BE49-F238E27FC236}">
                <a16:creationId xmlns:a16="http://schemas.microsoft.com/office/drawing/2014/main" id="{789777E4-BE72-247D-B8CE-7573FD9C99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950" y="3910526"/>
            <a:ext cx="7353300" cy="3506958"/>
          </a:xfrm>
          <a:prstGeom prst="rect">
            <a:avLst/>
          </a:prstGeom>
        </p:spPr>
      </p:pic>
      <p:sp>
        <p:nvSpPr>
          <p:cNvPr id="13" name="Footer Placeholder 12">
            <a:extLst>
              <a:ext uri="{FF2B5EF4-FFF2-40B4-BE49-F238E27FC236}">
                <a16:creationId xmlns:a16="http://schemas.microsoft.com/office/drawing/2014/main" id="{AF6357F8-5FC7-443F-4201-22108D3E99FE}"/>
              </a:ext>
            </a:extLst>
          </p:cNvPr>
          <p:cNvSpPr>
            <a:spLocks noGrp="1"/>
          </p:cNvSpPr>
          <p:nvPr>
            <p:ph type="ftr" sz="quarter" idx="11"/>
          </p:nvPr>
        </p:nvSpPr>
        <p:spPr/>
        <p:txBody>
          <a:bodyPr/>
          <a:lstStyle/>
          <a:p>
            <a:r>
              <a:rPr lang="en-GB"/>
              <a:t>Purr-fect Python by Lu Frazao</a:t>
            </a:r>
          </a:p>
        </p:txBody>
      </p:sp>
      <p:sp>
        <p:nvSpPr>
          <p:cNvPr id="14" name="Slide Number Placeholder 13">
            <a:extLst>
              <a:ext uri="{FF2B5EF4-FFF2-40B4-BE49-F238E27FC236}">
                <a16:creationId xmlns:a16="http://schemas.microsoft.com/office/drawing/2014/main" id="{DF2F40B6-9C51-10DF-8873-0D6BC9C1739F}"/>
              </a:ext>
            </a:extLst>
          </p:cNvPr>
          <p:cNvSpPr>
            <a:spLocks noGrp="1"/>
          </p:cNvSpPr>
          <p:nvPr>
            <p:ph type="sldNum" sz="quarter" idx="12"/>
          </p:nvPr>
        </p:nvSpPr>
        <p:spPr/>
        <p:txBody>
          <a:bodyPr/>
          <a:lstStyle/>
          <a:p>
            <a:fld id="{BC711C93-DD1B-4DFA-9D92-6EF76DE09EEF}" type="slidenum">
              <a:rPr lang="en-GB" smtClean="0"/>
              <a:t>10</a:t>
            </a:fld>
            <a:endParaRPr lang="en-GB"/>
          </a:p>
        </p:txBody>
      </p:sp>
    </p:spTree>
    <p:extLst>
      <p:ext uri="{BB962C8B-B14F-4D97-AF65-F5344CB8AC3E}">
        <p14:creationId xmlns:p14="http://schemas.microsoft.com/office/powerpoint/2010/main" val="1228852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4F5594-89B0-C07A-E9C5-497CCA7935C0}"/>
              </a:ext>
            </a:extLst>
          </p:cNvPr>
          <p:cNvSpPr>
            <a:spLocks noGrp="1" noRot="1" noMove="1" noResize="1" noEditPoints="1" noAdjustHandles="1" noChangeArrowheads="1" noChangeShapeType="1"/>
          </p:cNvSpPr>
          <p:nvPr/>
        </p:nvSpPr>
        <p:spPr>
          <a:xfrm>
            <a:off x="1" y="0"/>
            <a:ext cx="9601199" cy="12801600"/>
          </a:xfrm>
          <a:prstGeom prst="rect">
            <a:avLst/>
          </a:prstGeom>
          <a:solidFill>
            <a:srgbClr val="E5CDB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ts val="6000"/>
              </a:lnSpc>
            </a:pPr>
            <a:endParaRPr lang="en-GB" sz="4800" dirty="0">
              <a:solidFill>
                <a:srgbClr val="3D1C24"/>
              </a:solidFill>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7" name="TextBox 6">
            <a:extLst>
              <a:ext uri="{FF2B5EF4-FFF2-40B4-BE49-F238E27FC236}">
                <a16:creationId xmlns:a16="http://schemas.microsoft.com/office/drawing/2014/main" id="{ED241198-EA58-DC7E-3CC2-5FA70631AFD4}"/>
              </a:ext>
            </a:extLst>
          </p:cNvPr>
          <p:cNvSpPr txBox="1"/>
          <p:nvPr/>
        </p:nvSpPr>
        <p:spPr>
          <a:xfrm>
            <a:off x="-329382" y="8021753"/>
            <a:ext cx="9624353" cy="1323439"/>
          </a:xfrm>
          <a:prstGeom prst="rect">
            <a:avLst/>
          </a:prstGeom>
          <a:noFill/>
        </p:spPr>
        <p:txBody>
          <a:bodyPr wrap="square" anchor="ctr">
            <a:spAutoFit/>
          </a:bodyPr>
          <a:lstStyle/>
          <a:p>
            <a:pPr algn="r"/>
            <a:r>
              <a:rPr lang="en-GB" sz="8000" dirty="0">
                <a:ln>
                  <a:solidFill>
                    <a:srgbClr val="5F3F46"/>
                  </a:solidFill>
                </a:ln>
                <a:noFill/>
                <a:latin typeface="Eras Bold ITC" panose="020B0907030504020204" pitchFamily="34" charset="0"/>
                <a:ea typeface="ADLaM Display" panose="02010000000000000000" pitchFamily="2" charset="0"/>
                <a:cs typeface="ADLaM Display" panose="02010000000000000000" pitchFamily="2" charset="0"/>
              </a:rPr>
              <a:t>CONDITIONS</a:t>
            </a:r>
            <a:endParaRPr lang="en-GB" sz="8000" dirty="0">
              <a:ln>
                <a:solidFill>
                  <a:srgbClr val="5F3F46"/>
                </a:solidFill>
              </a:ln>
              <a:noFill/>
              <a:effectLst/>
              <a:latin typeface="Eras Bold ITC" panose="020B0907030504020204" pitchFamily="34"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FA2B7239-D98A-BA46-C96D-28101B4F2AEA}"/>
              </a:ext>
            </a:extLst>
          </p:cNvPr>
          <p:cNvSpPr txBox="1"/>
          <p:nvPr/>
        </p:nvSpPr>
        <p:spPr>
          <a:xfrm>
            <a:off x="952500" y="7957844"/>
            <a:ext cx="8382000" cy="1323439"/>
          </a:xfrm>
          <a:prstGeom prst="rect">
            <a:avLst/>
          </a:prstGeom>
          <a:noFill/>
        </p:spPr>
        <p:txBody>
          <a:bodyPr wrap="square" anchor="ctr">
            <a:spAutoFit/>
          </a:bodyPr>
          <a:lstStyle/>
          <a:p>
            <a:pPr algn="r"/>
            <a:r>
              <a:rPr lang="en-GB" sz="80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CONDITIONS</a:t>
            </a:r>
          </a:p>
        </p:txBody>
      </p:sp>
      <p:cxnSp>
        <p:nvCxnSpPr>
          <p:cNvPr id="9" name="Straight Connector 8">
            <a:extLst>
              <a:ext uri="{FF2B5EF4-FFF2-40B4-BE49-F238E27FC236}">
                <a16:creationId xmlns:a16="http://schemas.microsoft.com/office/drawing/2014/main" id="{2E478CCF-EB11-C253-B8AA-9F375FA1068F}"/>
              </a:ext>
            </a:extLst>
          </p:cNvPr>
          <p:cNvCxnSpPr>
            <a:cxnSpLocks/>
          </p:cNvCxnSpPr>
          <p:nvPr/>
        </p:nvCxnSpPr>
        <p:spPr>
          <a:xfrm>
            <a:off x="2266950" y="9163295"/>
            <a:ext cx="7334250" cy="0"/>
          </a:xfrm>
          <a:prstGeom prst="line">
            <a:avLst/>
          </a:prstGeom>
          <a:ln w="57150">
            <a:gradFill flip="none" rotWithShape="1">
              <a:gsLst>
                <a:gs pos="0">
                  <a:srgbClr val="ECBA9C"/>
                </a:gs>
                <a:gs pos="74000">
                  <a:srgbClr val="E9A677"/>
                </a:gs>
                <a:gs pos="100000">
                  <a:srgbClr val="E19160"/>
                </a:gs>
              </a:gsLst>
              <a:lin ang="10800000" scaled="1"/>
              <a:tileRect/>
            </a:gra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B08F4FBF-D376-3313-B616-79FE3A0EF983}"/>
              </a:ext>
            </a:extLst>
          </p:cNvPr>
          <p:cNvSpPr txBox="1">
            <a:spLocks noGrp="1" noRot="1" noMove="1" noResize="1" noEditPoints="1" noAdjustHandles="1" noChangeArrowheads="1" noChangeShapeType="1"/>
          </p:cNvSpPr>
          <p:nvPr/>
        </p:nvSpPr>
        <p:spPr>
          <a:xfrm>
            <a:off x="-2083210" y="8281940"/>
            <a:ext cx="7440560" cy="6247864"/>
          </a:xfrm>
          <a:prstGeom prst="rect">
            <a:avLst/>
          </a:prstGeom>
          <a:noFill/>
        </p:spPr>
        <p:txBody>
          <a:bodyPr wrap="square" anchor="ctr">
            <a:spAutoFit/>
          </a:bodyPr>
          <a:lstStyle/>
          <a:p>
            <a:pPr algn="ctr"/>
            <a:r>
              <a:rPr lang="en-GB" sz="40000" spc="-75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04</a:t>
            </a:r>
          </a:p>
        </p:txBody>
      </p:sp>
      <p:sp>
        <p:nvSpPr>
          <p:cNvPr id="8" name="Slide Number Placeholder 7">
            <a:extLst>
              <a:ext uri="{FF2B5EF4-FFF2-40B4-BE49-F238E27FC236}">
                <a16:creationId xmlns:a16="http://schemas.microsoft.com/office/drawing/2014/main" id="{E2354C23-1E42-C5FC-A58A-4CACE94DCF87}"/>
              </a:ext>
            </a:extLst>
          </p:cNvPr>
          <p:cNvSpPr>
            <a:spLocks noGrp="1"/>
          </p:cNvSpPr>
          <p:nvPr>
            <p:ph type="sldNum" sz="quarter" idx="12"/>
          </p:nvPr>
        </p:nvSpPr>
        <p:spPr/>
        <p:txBody>
          <a:bodyPr/>
          <a:lstStyle/>
          <a:p>
            <a:fld id="{BC711C93-DD1B-4DFA-9D92-6EF76DE09EEF}" type="slidenum">
              <a:rPr lang="en-GB" smtClean="0"/>
              <a:t>11</a:t>
            </a:fld>
            <a:endParaRPr lang="en-GB"/>
          </a:p>
        </p:txBody>
      </p:sp>
    </p:spTree>
    <p:extLst>
      <p:ext uri="{BB962C8B-B14F-4D97-AF65-F5344CB8AC3E}">
        <p14:creationId xmlns:p14="http://schemas.microsoft.com/office/powerpoint/2010/main" val="40603467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E636FF0-9F02-30C5-4421-A8A94853C32B}"/>
              </a:ext>
            </a:extLst>
          </p:cNvPr>
          <p:cNvCxnSpPr>
            <a:cxnSpLocks/>
          </p:cNvCxnSpPr>
          <p:nvPr/>
        </p:nvCxnSpPr>
        <p:spPr>
          <a:xfrm>
            <a:off x="1227628" y="0"/>
            <a:ext cx="0" cy="1440000"/>
          </a:xfrm>
          <a:prstGeom prst="line">
            <a:avLst/>
          </a:prstGeom>
          <a:ln w="76200">
            <a:gradFill>
              <a:gsLst>
                <a:gs pos="0">
                  <a:srgbClr val="F5DBCB"/>
                </a:gs>
                <a:gs pos="100000">
                  <a:srgbClr val="E19160"/>
                </a:gs>
              </a:gsLst>
              <a:lin ang="5400000" scaled="1"/>
            </a:gra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BB15410-AE44-C40B-87F4-99B0308BF524}"/>
              </a:ext>
            </a:extLst>
          </p:cNvPr>
          <p:cNvSpPr txBox="1"/>
          <p:nvPr/>
        </p:nvSpPr>
        <p:spPr>
          <a:xfrm>
            <a:off x="1358257" y="692151"/>
            <a:ext cx="7459172" cy="830997"/>
          </a:xfrm>
          <a:prstGeom prst="rect">
            <a:avLst/>
          </a:prstGeom>
          <a:noFill/>
        </p:spPr>
        <p:txBody>
          <a:bodyPr wrap="square" anchor="ctr">
            <a:spAutoFit/>
          </a:bodyPr>
          <a:lstStyle/>
          <a:p>
            <a:r>
              <a:rPr lang="en-GB" sz="48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Making Decisions</a:t>
            </a:r>
          </a:p>
        </p:txBody>
      </p:sp>
      <p:sp>
        <p:nvSpPr>
          <p:cNvPr id="9" name="TextBox 8">
            <a:extLst>
              <a:ext uri="{FF2B5EF4-FFF2-40B4-BE49-F238E27FC236}">
                <a16:creationId xmlns:a16="http://schemas.microsoft.com/office/drawing/2014/main" id="{BA8F50B0-108D-6160-7E15-20A420397E8F}"/>
              </a:ext>
            </a:extLst>
          </p:cNvPr>
          <p:cNvSpPr txBox="1"/>
          <p:nvPr/>
        </p:nvSpPr>
        <p:spPr>
          <a:xfrm>
            <a:off x="1358257" y="1387144"/>
            <a:ext cx="7459172" cy="584775"/>
          </a:xfrm>
          <a:prstGeom prst="rect">
            <a:avLst/>
          </a:prstGeom>
          <a:noFill/>
        </p:spPr>
        <p:txBody>
          <a:bodyPr wrap="square" anchor="ctr">
            <a:spAutoFit/>
          </a:bodyPr>
          <a:lstStyle/>
          <a:p>
            <a:r>
              <a:rPr lang="en-GB" sz="3200" dirty="0">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‘if’, ‘</a:t>
            </a:r>
            <a:r>
              <a:rPr lang="en-GB" sz="3200" dirty="0" err="1">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elif</a:t>
            </a:r>
            <a:r>
              <a:rPr lang="en-GB" sz="3200" dirty="0">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 and ‘else’</a:t>
            </a:r>
          </a:p>
        </p:txBody>
      </p:sp>
      <p:sp>
        <p:nvSpPr>
          <p:cNvPr id="10" name="TextBox 9">
            <a:extLst>
              <a:ext uri="{FF2B5EF4-FFF2-40B4-BE49-F238E27FC236}">
                <a16:creationId xmlns:a16="http://schemas.microsoft.com/office/drawing/2014/main" id="{4261A450-A593-61BE-A1DE-F7190B94CCFB}"/>
              </a:ext>
            </a:extLst>
          </p:cNvPr>
          <p:cNvSpPr txBox="1"/>
          <p:nvPr/>
        </p:nvSpPr>
        <p:spPr>
          <a:xfrm>
            <a:off x="783780" y="2825690"/>
            <a:ext cx="8033640" cy="1569660"/>
          </a:xfrm>
          <a:prstGeom prst="rect">
            <a:avLst/>
          </a:prstGeom>
          <a:noFill/>
        </p:spPr>
        <p:txBody>
          <a:bodyPr wrap="square" anchor="t">
            <a:spAutoFit/>
          </a:bodyPr>
          <a:lstStyle/>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Conditional statements allow your program to make decisions based on certain conditions.</a:t>
            </a:r>
          </a:p>
          <a:p>
            <a:endParaRPr lang="en-GB" sz="2400" dirty="0">
              <a:solidFill>
                <a:srgbClr val="3D1C24"/>
              </a:solidFill>
              <a:latin typeface="Eras Light ITC" panose="020B0402030504020804" pitchFamily="34" charset="0"/>
              <a:ea typeface="ADLaM Display" panose="02010000000000000000" pitchFamily="2" charset="0"/>
              <a:cs typeface="ADLaM Display" panose="02010000000000000000" pitchFamily="2" charset="0"/>
            </a:endParaRPr>
          </a:p>
          <a:p>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Example:</a:t>
            </a:r>
          </a:p>
        </p:txBody>
      </p:sp>
      <p:sp>
        <p:nvSpPr>
          <p:cNvPr id="11" name="TextBox 10">
            <a:extLst>
              <a:ext uri="{FF2B5EF4-FFF2-40B4-BE49-F238E27FC236}">
                <a16:creationId xmlns:a16="http://schemas.microsoft.com/office/drawing/2014/main" id="{C695D786-06E5-43FE-8443-DEE605EA88D2}"/>
              </a:ext>
            </a:extLst>
          </p:cNvPr>
          <p:cNvSpPr txBox="1">
            <a:spLocks noGrp="1" noRot="1" noMove="1" noResize="1" noEditPoints="1" noAdjustHandles="1" noChangeArrowheads="1" noChangeShapeType="1"/>
          </p:cNvSpPr>
          <p:nvPr/>
        </p:nvSpPr>
        <p:spPr>
          <a:xfrm>
            <a:off x="-2968112" y="10524399"/>
            <a:ext cx="7440560" cy="3170099"/>
          </a:xfrm>
          <a:prstGeom prst="rect">
            <a:avLst/>
          </a:prstGeom>
          <a:noFill/>
        </p:spPr>
        <p:txBody>
          <a:bodyPr wrap="square" anchor="ctr">
            <a:spAutoFit/>
          </a:bodyPr>
          <a:lstStyle/>
          <a:p>
            <a:pPr algn="ctr"/>
            <a:r>
              <a:rPr lang="en-GB" sz="20000" spc="-37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04</a:t>
            </a:r>
          </a:p>
        </p:txBody>
      </p:sp>
      <p:cxnSp>
        <p:nvCxnSpPr>
          <p:cNvPr id="12" name="Straight Connector 11">
            <a:extLst>
              <a:ext uri="{FF2B5EF4-FFF2-40B4-BE49-F238E27FC236}">
                <a16:creationId xmlns:a16="http://schemas.microsoft.com/office/drawing/2014/main" id="{19B3B0FC-954D-249A-EAB6-A99B4F38792C}"/>
              </a:ext>
            </a:extLst>
          </p:cNvPr>
          <p:cNvCxnSpPr>
            <a:cxnSpLocks/>
          </p:cNvCxnSpPr>
          <p:nvPr/>
        </p:nvCxnSpPr>
        <p:spPr>
          <a:xfrm>
            <a:off x="783780" y="8543863"/>
            <a:ext cx="8817420" cy="0"/>
          </a:xfrm>
          <a:prstGeom prst="line">
            <a:avLst/>
          </a:prstGeom>
          <a:ln w="76200">
            <a:gradFill flip="none" rotWithShape="1">
              <a:gsLst>
                <a:gs pos="0">
                  <a:srgbClr val="F5DBCB"/>
                </a:gs>
                <a:gs pos="100000">
                  <a:srgbClr val="E19160"/>
                </a:gs>
              </a:gsLst>
              <a:lin ang="13500000" scaled="1"/>
              <a:tileRect/>
            </a:gra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0686736-6A66-0737-4937-5528B365E45E}"/>
              </a:ext>
            </a:extLst>
          </p:cNvPr>
          <p:cNvSpPr txBox="1"/>
          <p:nvPr/>
        </p:nvSpPr>
        <p:spPr>
          <a:xfrm>
            <a:off x="783780" y="8100968"/>
            <a:ext cx="8033640" cy="1323439"/>
          </a:xfrm>
          <a:prstGeom prst="rect">
            <a:avLst/>
          </a:prstGeom>
          <a:noFill/>
        </p:spPr>
        <p:txBody>
          <a:bodyPr wrap="square" anchor="t">
            <a:spAutoFit/>
          </a:bodyPr>
          <a:lstStyle/>
          <a:p>
            <a:r>
              <a:rPr lang="en-GB" sz="24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Real-life Context:</a:t>
            </a:r>
          </a:p>
          <a:p>
            <a:endParaRPr lang="en-GB" sz="8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A program deciding if a user is eligible for a service based on their age.</a:t>
            </a:r>
          </a:p>
        </p:txBody>
      </p:sp>
      <p:pic>
        <p:nvPicPr>
          <p:cNvPr id="5" name="Picture 4" descr="A screenshot of a computer program&#10;&#10;Description automatically generated">
            <a:extLst>
              <a:ext uri="{FF2B5EF4-FFF2-40B4-BE49-F238E27FC236}">
                <a16:creationId xmlns:a16="http://schemas.microsoft.com/office/drawing/2014/main" id="{CBA9BBEA-F2CC-7522-A70B-EBAB225041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950" y="3503683"/>
            <a:ext cx="7353300" cy="4411980"/>
          </a:xfrm>
          <a:prstGeom prst="rect">
            <a:avLst/>
          </a:prstGeom>
        </p:spPr>
      </p:pic>
      <p:sp>
        <p:nvSpPr>
          <p:cNvPr id="13" name="Footer Placeholder 12">
            <a:extLst>
              <a:ext uri="{FF2B5EF4-FFF2-40B4-BE49-F238E27FC236}">
                <a16:creationId xmlns:a16="http://schemas.microsoft.com/office/drawing/2014/main" id="{12B8D2E0-88A6-D2A3-A4F2-138C270B58AF}"/>
              </a:ext>
            </a:extLst>
          </p:cNvPr>
          <p:cNvSpPr>
            <a:spLocks noGrp="1"/>
          </p:cNvSpPr>
          <p:nvPr>
            <p:ph type="ftr" sz="quarter" idx="11"/>
          </p:nvPr>
        </p:nvSpPr>
        <p:spPr/>
        <p:txBody>
          <a:bodyPr/>
          <a:lstStyle/>
          <a:p>
            <a:r>
              <a:rPr lang="en-GB"/>
              <a:t>Purr-fect Python by Lu Frazao</a:t>
            </a:r>
          </a:p>
        </p:txBody>
      </p:sp>
      <p:sp>
        <p:nvSpPr>
          <p:cNvPr id="14" name="Slide Number Placeholder 13">
            <a:extLst>
              <a:ext uri="{FF2B5EF4-FFF2-40B4-BE49-F238E27FC236}">
                <a16:creationId xmlns:a16="http://schemas.microsoft.com/office/drawing/2014/main" id="{85F95D9F-3E6E-C562-04D5-345FF5D7946A}"/>
              </a:ext>
            </a:extLst>
          </p:cNvPr>
          <p:cNvSpPr>
            <a:spLocks noGrp="1"/>
          </p:cNvSpPr>
          <p:nvPr>
            <p:ph type="sldNum" sz="quarter" idx="12"/>
          </p:nvPr>
        </p:nvSpPr>
        <p:spPr/>
        <p:txBody>
          <a:bodyPr/>
          <a:lstStyle/>
          <a:p>
            <a:fld id="{BC711C93-DD1B-4DFA-9D92-6EF76DE09EEF}" type="slidenum">
              <a:rPr lang="en-GB" smtClean="0"/>
              <a:t>12</a:t>
            </a:fld>
            <a:endParaRPr lang="en-GB"/>
          </a:p>
        </p:txBody>
      </p:sp>
    </p:spTree>
    <p:extLst>
      <p:ext uri="{BB962C8B-B14F-4D97-AF65-F5344CB8AC3E}">
        <p14:creationId xmlns:p14="http://schemas.microsoft.com/office/powerpoint/2010/main" val="9368453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4F5594-89B0-C07A-E9C5-497CCA7935C0}"/>
              </a:ext>
            </a:extLst>
          </p:cNvPr>
          <p:cNvSpPr>
            <a:spLocks noGrp="1" noRot="1" noMove="1" noResize="1" noEditPoints="1" noAdjustHandles="1" noChangeArrowheads="1" noChangeShapeType="1"/>
          </p:cNvSpPr>
          <p:nvPr/>
        </p:nvSpPr>
        <p:spPr>
          <a:xfrm>
            <a:off x="1" y="0"/>
            <a:ext cx="9601199" cy="12801600"/>
          </a:xfrm>
          <a:prstGeom prst="rect">
            <a:avLst/>
          </a:prstGeom>
          <a:solidFill>
            <a:srgbClr val="E5CDB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ts val="6000"/>
              </a:lnSpc>
            </a:pPr>
            <a:endParaRPr lang="en-GB" sz="4800" dirty="0">
              <a:solidFill>
                <a:srgbClr val="3D1C24"/>
              </a:solidFill>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7" name="TextBox 6">
            <a:extLst>
              <a:ext uri="{FF2B5EF4-FFF2-40B4-BE49-F238E27FC236}">
                <a16:creationId xmlns:a16="http://schemas.microsoft.com/office/drawing/2014/main" id="{ED241198-EA58-DC7E-3CC2-5FA70631AFD4}"/>
              </a:ext>
            </a:extLst>
          </p:cNvPr>
          <p:cNvSpPr txBox="1"/>
          <p:nvPr/>
        </p:nvSpPr>
        <p:spPr>
          <a:xfrm>
            <a:off x="127818" y="8021753"/>
            <a:ext cx="9473382" cy="1323439"/>
          </a:xfrm>
          <a:prstGeom prst="rect">
            <a:avLst/>
          </a:prstGeom>
          <a:noFill/>
        </p:spPr>
        <p:txBody>
          <a:bodyPr wrap="square" anchor="ctr">
            <a:spAutoFit/>
          </a:bodyPr>
          <a:lstStyle/>
          <a:p>
            <a:pPr algn="ctr"/>
            <a:r>
              <a:rPr lang="pt-BR" sz="8000" dirty="0">
                <a:ln>
                  <a:solidFill>
                    <a:srgbClr val="5F3F46"/>
                  </a:solidFill>
                </a:ln>
                <a:noFill/>
                <a:effectLst/>
                <a:latin typeface="Eras Bold ITC" panose="020B0907030504020204" pitchFamily="34" charset="0"/>
                <a:ea typeface="ADLaM Display" panose="02010000000000000000" pitchFamily="2" charset="0"/>
                <a:cs typeface="ADLaM Display" panose="02010000000000000000" pitchFamily="2" charset="0"/>
              </a:rPr>
              <a:t>LOOPS</a:t>
            </a:r>
            <a:endParaRPr lang="en-GB" sz="8000" dirty="0">
              <a:ln>
                <a:solidFill>
                  <a:srgbClr val="5F3F46"/>
                </a:solidFill>
              </a:ln>
              <a:noFill/>
              <a:effectLst/>
              <a:latin typeface="Eras Bold ITC" panose="020B0907030504020204" pitchFamily="34"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FA2B7239-D98A-BA46-C96D-28101B4F2AEA}"/>
              </a:ext>
            </a:extLst>
          </p:cNvPr>
          <p:cNvSpPr txBox="1"/>
          <p:nvPr/>
        </p:nvSpPr>
        <p:spPr>
          <a:xfrm>
            <a:off x="2571750" y="7957844"/>
            <a:ext cx="4457700" cy="1323439"/>
          </a:xfrm>
          <a:prstGeom prst="rect">
            <a:avLst/>
          </a:prstGeom>
          <a:noFill/>
        </p:spPr>
        <p:txBody>
          <a:bodyPr wrap="square" anchor="ctr">
            <a:spAutoFit/>
          </a:bodyPr>
          <a:lstStyle/>
          <a:p>
            <a:pPr algn="ctr"/>
            <a:r>
              <a:rPr lang="pt-BR" sz="8000" dirty="0">
                <a:solidFill>
                  <a:srgbClr val="5F3F46"/>
                </a:solidFill>
                <a:latin typeface="Eras Bold ITC" panose="020B0907030504020204" pitchFamily="34" charset="0"/>
                <a:ea typeface="ADLaM Display" panose="02010000000000000000" pitchFamily="2" charset="0"/>
                <a:cs typeface="ADLaM Display" panose="02010000000000000000" pitchFamily="2" charset="0"/>
              </a:rPr>
              <a:t>L</a:t>
            </a:r>
            <a:r>
              <a:rPr lang="en-GB" sz="8000" dirty="0">
                <a:solidFill>
                  <a:srgbClr val="5F3F46"/>
                </a:solidFill>
                <a:latin typeface="Eras Bold ITC" panose="020B0907030504020204" pitchFamily="34" charset="0"/>
                <a:ea typeface="ADLaM Display" panose="02010000000000000000" pitchFamily="2" charset="0"/>
                <a:cs typeface="ADLaM Display" panose="02010000000000000000" pitchFamily="2" charset="0"/>
              </a:rPr>
              <a:t>OOPS</a:t>
            </a:r>
            <a:endParaRPr lang="en-GB" sz="80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endParaRPr>
          </a:p>
        </p:txBody>
      </p:sp>
      <p:cxnSp>
        <p:nvCxnSpPr>
          <p:cNvPr id="9" name="Straight Connector 8">
            <a:extLst>
              <a:ext uri="{FF2B5EF4-FFF2-40B4-BE49-F238E27FC236}">
                <a16:creationId xmlns:a16="http://schemas.microsoft.com/office/drawing/2014/main" id="{2E478CCF-EB11-C253-B8AA-9F375FA1068F}"/>
              </a:ext>
            </a:extLst>
          </p:cNvPr>
          <p:cNvCxnSpPr>
            <a:cxnSpLocks/>
          </p:cNvCxnSpPr>
          <p:nvPr/>
        </p:nvCxnSpPr>
        <p:spPr>
          <a:xfrm>
            <a:off x="3162300" y="9163295"/>
            <a:ext cx="6438900" cy="0"/>
          </a:xfrm>
          <a:prstGeom prst="line">
            <a:avLst/>
          </a:prstGeom>
          <a:ln w="57150">
            <a:gradFill flip="none" rotWithShape="1">
              <a:gsLst>
                <a:gs pos="0">
                  <a:srgbClr val="ECBA9C"/>
                </a:gs>
                <a:gs pos="74000">
                  <a:srgbClr val="E9A677"/>
                </a:gs>
                <a:gs pos="100000">
                  <a:srgbClr val="E19160"/>
                </a:gs>
              </a:gsLst>
              <a:lin ang="10800000" scaled="1"/>
              <a:tileRect/>
            </a:gra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B08F4FBF-D376-3313-B616-79FE3A0EF983}"/>
              </a:ext>
            </a:extLst>
          </p:cNvPr>
          <p:cNvSpPr txBox="1">
            <a:spLocks noGrp="1" noRot="1" noMove="1" noResize="1" noEditPoints="1" noAdjustHandles="1" noChangeArrowheads="1" noChangeShapeType="1"/>
          </p:cNvSpPr>
          <p:nvPr/>
        </p:nvSpPr>
        <p:spPr>
          <a:xfrm>
            <a:off x="-2083210" y="8281940"/>
            <a:ext cx="7440560" cy="6247864"/>
          </a:xfrm>
          <a:prstGeom prst="rect">
            <a:avLst/>
          </a:prstGeom>
          <a:noFill/>
        </p:spPr>
        <p:txBody>
          <a:bodyPr wrap="square" anchor="ctr">
            <a:spAutoFit/>
          </a:bodyPr>
          <a:lstStyle/>
          <a:p>
            <a:pPr algn="ctr"/>
            <a:r>
              <a:rPr lang="en-GB" sz="40000" spc="-75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a:t>
            </a:r>
            <a:r>
              <a:rPr lang="en-GB" sz="40000" spc="-7500" dirty="0">
                <a:ln>
                  <a:solidFill>
                    <a:srgbClr val="E9A677"/>
                  </a:solidFill>
                </a:ln>
                <a:noFill/>
                <a:latin typeface="Eras Bold ITC" panose="020B0907030504020204" pitchFamily="34" charset="0"/>
                <a:ea typeface="ADLaM Display" panose="02010000000000000000" pitchFamily="2" charset="0"/>
                <a:cs typeface="ADLaM Display" panose="02010000000000000000" pitchFamily="2" charset="0"/>
              </a:rPr>
              <a:t>5</a:t>
            </a:r>
            <a:endParaRPr lang="en-GB" sz="40000" spc="-75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endParaRPr>
          </a:p>
        </p:txBody>
      </p:sp>
      <p:sp>
        <p:nvSpPr>
          <p:cNvPr id="5" name="Slide Number Placeholder 4">
            <a:extLst>
              <a:ext uri="{FF2B5EF4-FFF2-40B4-BE49-F238E27FC236}">
                <a16:creationId xmlns:a16="http://schemas.microsoft.com/office/drawing/2014/main" id="{C2E2FE8D-FBD1-4BF6-D855-B3E276DD8715}"/>
              </a:ext>
            </a:extLst>
          </p:cNvPr>
          <p:cNvSpPr>
            <a:spLocks noGrp="1"/>
          </p:cNvSpPr>
          <p:nvPr>
            <p:ph type="sldNum" sz="quarter" idx="12"/>
          </p:nvPr>
        </p:nvSpPr>
        <p:spPr/>
        <p:txBody>
          <a:bodyPr/>
          <a:lstStyle/>
          <a:p>
            <a:fld id="{BC711C93-DD1B-4DFA-9D92-6EF76DE09EEF}" type="slidenum">
              <a:rPr lang="en-GB" smtClean="0"/>
              <a:t>13</a:t>
            </a:fld>
            <a:endParaRPr lang="en-GB"/>
          </a:p>
        </p:txBody>
      </p:sp>
    </p:spTree>
    <p:extLst>
      <p:ext uri="{BB962C8B-B14F-4D97-AF65-F5344CB8AC3E}">
        <p14:creationId xmlns:p14="http://schemas.microsoft.com/office/powerpoint/2010/main" val="1714355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E636FF0-9F02-30C5-4421-A8A94853C32B}"/>
              </a:ext>
            </a:extLst>
          </p:cNvPr>
          <p:cNvCxnSpPr>
            <a:cxnSpLocks/>
          </p:cNvCxnSpPr>
          <p:nvPr/>
        </p:nvCxnSpPr>
        <p:spPr>
          <a:xfrm>
            <a:off x="1227628" y="0"/>
            <a:ext cx="0" cy="1440000"/>
          </a:xfrm>
          <a:prstGeom prst="line">
            <a:avLst/>
          </a:prstGeom>
          <a:ln w="76200">
            <a:gradFill>
              <a:gsLst>
                <a:gs pos="0">
                  <a:srgbClr val="F5DBCB"/>
                </a:gs>
                <a:gs pos="100000">
                  <a:srgbClr val="E19160"/>
                </a:gs>
              </a:gsLst>
              <a:lin ang="5400000" scaled="1"/>
            </a:gra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BB15410-AE44-C40B-87F4-99B0308BF524}"/>
              </a:ext>
            </a:extLst>
          </p:cNvPr>
          <p:cNvSpPr txBox="1"/>
          <p:nvPr/>
        </p:nvSpPr>
        <p:spPr>
          <a:xfrm>
            <a:off x="1358257" y="692151"/>
            <a:ext cx="7459172" cy="830997"/>
          </a:xfrm>
          <a:prstGeom prst="rect">
            <a:avLst/>
          </a:prstGeom>
          <a:noFill/>
        </p:spPr>
        <p:txBody>
          <a:bodyPr wrap="square" anchor="ctr">
            <a:spAutoFit/>
          </a:bodyPr>
          <a:lstStyle/>
          <a:p>
            <a:r>
              <a:rPr lang="en-GB" sz="48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Automating Tasks</a:t>
            </a:r>
          </a:p>
        </p:txBody>
      </p:sp>
      <p:sp>
        <p:nvSpPr>
          <p:cNvPr id="9" name="TextBox 8">
            <a:extLst>
              <a:ext uri="{FF2B5EF4-FFF2-40B4-BE49-F238E27FC236}">
                <a16:creationId xmlns:a16="http://schemas.microsoft.com/office/drawing/2014/main" id="{BA8F50B0-108D-6160-7E15-20A420397E8F}"/>
              </a:ext>
            </a:extLst>
          </p:cNvPr>
          <p:cNvSpPr txBox="1"/>
          <p:nvPr/>
        </p:nvSpPr>
        <p:spPr>
          <a:xfrm>
            <a:off x="1358257" y="1387144"/>
            <a:ext cx="7459172" cy="584775"/>
          </a:xfrm>
          <a:prstGeom prst="rect">
            <a:avLst/>
          </a:prstGeom>
          <a:noFill/>
        </p:spPr>
        <p:txBody>
          <a:bodyPr wrap="square" anchor="ctr">
            <a:spAutoFit/>
          </a:bodyPr>
          <a:lstStyle/>
          <a:p>
            <a:r>
              <a:rPr lang="en-GB" sz="3200" dirty="0">
                <a:solidFill>
                  <a:srgbClr val="3D1C24"/>
                </a:solidFill>
                <a:latin typeface="Eras Medium ITC" panose="020B0602030504020804" pitchFamily="34" charset="0"/>
                <a:ea typeface="ADLaM Display" panose="02010000000000000000" pitchFamily="2" charset="0"/>
                <a:cs typeface="ADLaM Display" panose="02010000000000000000" pitchFamily="2" charset="0"/>
              </a:rPr>
              <a:t>‘</a:t>
            </a:r>
            <a:r>
              <a:rPr lang="en-GB" sz="3200" dirty="0">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for’ and ‘while’ Loops</a:t>
            </a:r>
          </a:p>
        </p:txBody>
      </p:sp>
      <p:sp>
        <p:nvSpPr>
          <p:cNvPr id="10" name="TextBox 9">
            <a:extLst>
              <a:ext uri="{FF2B5EF4-FFF2-40B4-BE49-F238E27FC236}">
                <a16:creationId xmlns:a16="http://schemas.microsoft.com/office/drawing/2014/main" id="{4261A450-A593-61BE-A1DE-F7190B94CCFB}"/>
              </a:ext>
            </a:extLst>
          </p:cNvPr>
          <p:cNvSpPr txBox="1"/>
          <p:nvPr/>
        </p:nvSpPr>
        <p:spPr>
          <a:xfrm>
            <a:off x="783780" y="2623140"/>
            <a:ext cx="8033640" cy="1938992"/>
          </a:xfrm>
          <a:prstGeom prst="rect">
            <a:avLst/>
          </a:prstGeom>
          <a:noFill/>
        </p:spPr>
        <p:txBody>
          <a:bodyPr wrap="square" anchor="t">
            <a:spAutoFit/>
          </a:bodyPr>
          <a:lstStyle/>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Loops allow you to repeat a block of code multiple times. The for loop is used for iterating over a sequence, while the while loop continues as long as a condition is true.</a:t>
            </a:r>
          </a:p>
          <a:p>
            <a:endParaRPr lang="en-GB" sz="2400" dirty="0">
              <a:solidFill>
                <a:srgbClr val="3D1C24"/>
              </a:solidFill>
              <a:latin typeface="Eras Light ITC" panose="020B0402030504020804" pitchFamily="34" charset="0"/>
              <a:ea typeface="ADLaM Display" panose="02010000000000000000" pitchFamily="2" charset="0"/>
              <a:cs typeface="ADLaM Display" panose="02010000000000000000" pitchFamily="2" charset="0"/>
            </a:endParaRPr>
          </a:p>
          <a:p>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Example:</a:t>
            </a:r>
          </a:p>
        </p:txBody>
      </p:sp>
      <p:sp>
        <p:nvSpPr>
          <p:cNvPr id="11" name="TextBox 10">
            <a:extLst>
              <a:ext uri="{FF2B5EF4-FFF2-40B4-BE49-F238E27FC236}">
                <a16:creationId xmlns:a16="http://schemas.microsoft.com/office/drawing/2014/main" id="{C695D786-06E5-43FE-8443-DEE605EA88D2}"/>
              </a:ext>
            </a:extLst>
          </p:cNvPr>
          <p:cNvSpPr txBox="1">
            <a:spLocks noGrp="1" noRot="1" noMove="1" noResize="1" noEditPoints="1" noAdjustHandles="1" noChangeArrowheads="1" noChangeShapeType="1"/>
          </p:cNvSpPr>
          <p:nvPr/>
        </p:nvSpPr>
        <p:spPr>
          <a:xfrm>
            <a:off x="-2968112" y="10524399"/>
            <a:ext cx="7440560" cy="3170099"/>
          </a:xfrm>
          <a:prstGeom prst="rect">
            <a:avLst/>
          </a:prstGeom>
          <a:noFill/>
        </p:spPr>
        <p:txBody>
          <a:bodyPr wrap="square" anchor="ctr">
            <a:spAutoFit/>
          </a:bodyPr>
          <a:lstStyle/>
          <a:p>
            <a:pPr algn="ctr"/>
            <a:r>
              <a:rPr lang="en-GB" sz="20000" spc="-37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05</a:t>
            </a:r>
          </a:p>
        </p:txBody>
      </p:sp>
      <p:cxnSp>
        <p:nvCxnSpPr>
          <p:cNvPr id="12" name="Straight Connector 11">
            <a:extLst>
              <a:ext uri="{FF2B5EF4-FFF2-40B4-BE49-F238E27FC236}">
                <a16:creationId xmlns:a16="http://schemas.microsoft.com/office/drawing/2014/main" id="{19B3B0FC-954D-249A-EAB6-A99B4F38792C}"/>
              </a:ext>
            </a:extLst>
          </p:cNvPr>
          <p:cNvCxnSpPr>
            <a:cxnSpLocks/>
          </p:cNvCxnSpPr>
          <p:nvPr/>
        </p:nvCxnSpPr>
        <p:spPr>
          <a:xfrm>
            <a:off x="783780" y="8543863"/>
            <a:ext cx="8817420" cy="0"/>
          </a:xfrm>
          <a:prstGeom prst="line">
            <a:avLst/>
          </a:prstGeom>
          <a:ln w="76200">
            <a:gradFill flip="none" rotWithShape="1">
              <a:gsLst>
                <a:gs pos="0">
                  <a:srgbClr val="F5DBCB"/>
                </a:gs>
                <a:gs pos="100000">
                  <a:srgbClr val="E19160"/>
                </a:gs>
              </a:gsLst>
              <a:lin ang="13500000" scaled="1"/>
              <a:tileRect/>
            </a:gra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0686736-6A66-0737-4937-5528B365E45E}"/>
              </a:ext>
            </a:extLst>
          </p:cNvPr>
          <p:cNvSpPr txBox="1"/>
          <p:nvPr/>
        </p:nvSpPr>
        <p:spPr>
          <a:xfrm>
            <a:off x="783780" y="8100968"/>
            <a:ext cx="8033640" cy="1323439"/>
          </a:xfrm>
          <a:prstGeom prst="rect">
            <a:avLst/>
          </a:prstGeom>
          <a:noFill/>
        </p:spPr>
        <p:txBody>
          <a:bodyPr wrap="square" anchor="t">
            <a:spAutoFit/>
          </a:bodyPr>
          <a:lstStyle/>
          <a:p>
            <a:r>
              <a:rPr lang="en-GB" sz="24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Real-life Context:</a:t>
            </a:r>
          </a:p>
          <a:p>
            <a:endParaRPr lang="en-GB" sz="8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Automating the process of sending emails to a list of recipients.</a:t>
            </a:r>
          </a:p>
        </p:txBody>
      </p:sp>
      <p:pic>
        <p:nvPicPr>
          <p:cNvPr id="4" name="Picture 3" descr="A screenshot of a computer program&#10;&#10;Description automatically generated">
            <a:extLst>
              <a:ext uri="{FF2B5EF4-FFF2-40B4-BE49-F238E27FC236}">
                <a16:creationId xmlns:a16="http://schemas.microsoft.com/office/drawing/2014/main" id="{01938D02-78D0-9FAE-D750-8978F48BB6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950" y="3570860"/>
            <a:ext cx="7353300" cy="5048324"/>
          </a:xfrm>
          <a:prstGeom prst="rect">
            <a:avLst/>
          </a:prstGeom>
        </p:spPr>
      </p:pic>
      <p:sp>
        <p:nvSpPr>
          <p:cNvPr id="13" name="Footer Placeholder 12">
            <a:extLst>
              <a:ext uri="{FF2B5EF4-FFF2-40B4-BE49-F238E27FC236}">
                <a16:creationId xmlns:a16="http://schemas.microsoft.com/office/drawing/2014/main" id="{71C2519C-60D3-5ED9-7467-BD9268FA9904}"/>
              </a:ext>
            </a:extLst>
          </p:cNvPr>
          <p:cNvSpPr>
            <a:spLocks noGrp="1"/>
          </p:cNvSpPr>
          <p:nvPr>
            <p:ph type="ftr" sz="quarter" idx="11"/>
          </p:nvPr>
        </p:nvSpPr>
        <p:spPr/>
        <p:txBody>
          <a:bodyPr/>
          <a:lstStyle/>
          <a:p>
            <a:r>
              <a:rPr lang="en-GB"/>
              <a:t>Purr-fect Python by Lu Frazao</a:t>
            </a:r>
          </a:p>
        </p:txBody>
      </p:sp>
      <p:sp>
        <p:nvSpPr>
          <p:cNvPr id="14" name="Slide Number Placeholder 13">
            <a:extLst>
              <a:ext uri="{FF2B5EF4-FFF2-40B4-BE49-F238E27FC236}">
                <a16:creationId xmlns:a16="http://schemas.microsoft.com/office/drawing/2014/main" id="{2F8442BD-E865-C9B6-3138-BE10CEB6172C}"/>
              </a:ext>
            </a:extLst>
          </p:cNvPr>
          <p:cNvSpPr>
            <a:spLocks noGrp="1"/>
          </p:cNvSpPr>
          <p:nvPr>
            <p:ph type="sldNum" sz="quarter" idx="12"/>
          </p:nvPr>
        </p:nvSpPr>
        <p:spPr/>
        <p:txBody>
          <a:bodyPr/>
          <a:lstStyle/>
          <a:p>
            <a:fld id="{BC711C93-DD1B-4DFA-9D92-6EF76DE09EEF}" type="slidenum">
              <a:rPr lang="en-GB" smtClean="0"/>
              <a:t>14</a:t>
            </a:fld>
            <a:endParaRPr lang="en-GB"/>
          </a:p>
        </p:txBody>
      </p:sp>
    </p:spTree>
    <p:extLst>
      <p:ext uri="{BB962C8B-B14F-4D97-AF65-F5344CB8AC3E}">
        <p14:creationId xmlns:p14="http://schemas.microsoft.com/office/powerpoint/2010/main" val="29426707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4F5594-89B0-C07A-E9C5-497CCA7935C0}"/>
              </a:ext>
            </a:extLst>
          </p:cNvPr>
          <p:cNvSpPr>
            <a:spLocks noGrp="1" noRot="1" noMove="1" noResize="1" noEditPoints="1" noAdjustHandles="1" noChangeArrowheads="1" noChangeShapeType="1"/>
          </p:cNvSpPr>
          <p:nvPr/>
        </p:nvSpPr>
        <p:spPr>
          <a:xfrm>
            <a:off x="1" y="0"/>
            <a:ext cx="9601199" cy="12801600"/>
          </a:xfrm>
          <a:prstGeom prst="rect">
            <a:avLst/>
          </a:prstGeom>
          <a:solidFill>
            <a:srgbClr val="E5CDB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ts val="6000"/>
              </a:lnSpc>
            </a:pPr>
            <a:endParaRPr lang="en-GB" sz="4800" dirty="0">
              <a:solidFill>
                <a:srgbClr val="3D1C24"/>
              </a:solidFill>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7" name="TextBox 6">
            <a:extLst>
              <a:ext uri="{FF2B5EF4-FFF2-40B4-BE49-F238E27FC236}">
                <a16:creationId xmlns:a16="http://schemas.microsoft.com/office/drawing/2014/main" id="{ED241198-EA58-DC7E-3CC2-5FA70631AFD4}"/>
              </a:ext>
            </a:extLst>
          </p:cNvPr>
          <p:cNvSpPr txBox="1"/>
          <p:nvPr/>
        </p:nvSpPr>
        <p:spPr>
          <a:xfrm>
            <a:off x="127818" y="8021753"/>
            <a:ext cx="9473382" cy="1323439"/>
          </a:xfrm>
          <a:prstGeom prst="rect">
            <a:avLst/>
          </a:prstGeom>
          <a:noFill/>
        </p:spPr>
        <p:txBody>
          <a:bodyPr wrap="square" anchor="ctr">
            <a:spAutoFit/>
          </a:bodyPr>
          <a:lstStyle/>
          <a:p>
            <a:pPr algn="r"/>
            <a:r>
              <a:rPr lang="pt-BR" sz="8000" dirty="0">
                <a:ln>
                  <a:solidFill>
                    <a:srgbClr val="5F3F46"/>
                  </a:solidFill>
                </a:ln>
                <a:noFill/>
                <a:effectLst/>
                <a:latin typeface="Eras Bold ITC" panose="020B0907030504020204" pitchFamily="34" charset="0"/>
                <a:ea typeface="ADLaM Display" panose="02010000000000000000" pitchFamily="2" charset="0"/>
                <a:cs typeface="ADLaM Display" panose="02010000000000000000" pitchFamily="2" charset="0"/>
              </a:rPr>
              <a:t>THANK YOU</a:t>
            </a:r>
            <a:endParaRPr lang="en-GB" sz="8000" dirty="0">
              <a:ln>
                <a:solidFill>
                  <a:srgbClr val="5F3F46"/>
                </a:solidFill>
              </a:ln>
              <a:noFill/>
              <a:effectLst/>
              <a:latin typeface="Eras Bold ITC" panose="020B0907030504020204" pitchFamily="34"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FA2B7239-D98A-BA46-C96D-28101B4F2AEA}"/>
              </a:ext>
            </a:extLst>
          </p:cNvPr>
          <p:cNvSpPr txBox="1"/>
          <p:nvPr/>
        </p:nvSpPr>
        <p:spPr>
          <a:xfrm>
            <a:off x="2373086" y="7957844"/>
            <a:ext cx="7170964" cy="1323439"/>
          </a:xfrm>
          <a:prstGeom prst="rect">
            <a:avLst/>
          </a:prstGeom>
          <a:noFill/>
        </p:spPr>
        <p:txBody>
          <a:bodyPr wrap="square" anchor="ctr">
            <a:spAutoFit/>
          </a:bodyPr>
          <a:lstStyle/>
          <a:p>
            <a:pPr algn="r"/>
            <a:r>
              <a:rPr lang="en-GB" sz="8000" dirty="0">
                <a:solidFill>
                  <a:srgbClr val="5F3F46"/>
                </a:solidFill>
                <a:latin typeface="Eras Bold ITC" panose="020B0907030504020204" pitchFamily="34" charset="0"/>
                <a:ea typeface="ADLaM Display" panose="02010000000000000000" pitchFamily="2" charset="0"/>
                <a:cs typeface="ADLaM Display" panose="02010000000000000000" pitchFamily="2" charset="0"/>
              </a:rPr>
              <a:t>THANK YOU</a:t>
            </a:r>
            <a:endParaRPr lang="en-GB" sz="80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endParaRPr>
          </a:p>
        </p:txBody>
      </p:sp>
      <p:cxnSp>
        <p:nvCxnSpPr>
          <p:cNvPr id="9" name="Straight Connector 8">
            <a:extLst>
              <a:ext uri="{FF2B5EF4-FFF2-40B4-BE49-F238E27FC236}">
                <a16:creationId xmlns:a16="http://schemas.microsoft.com/office/drawing/2014/main" id="{2E478CCF-EB11-C253-B8AA-9F375FA1068F}"/>
              </a:ext>
            </a:extLst>
          </p:cNvPr>
          <p:cNvCxnSpPr>
            <a:cxnSpLocks/>
          </p:cNvCxnSpPr>
          <p:nvPr/>
        </p:nvCxnSpPr>
        <p:spPr>
          <a:xfrm>
            <a:off x="3162300" y="9163295"/>
            <a:ext cx="6438900" cy="0"/>
          </a:xfrm>
          <a:prstGeom prst="line">
            <a:avLst/>
          </a:prstGeom>
          <a:ln w="57150">
            <a:gradFill flip="none" rotWithShape="1">
              <a:gsLst>
                <a:gs pos="0">
                  <a:srgbClr val="ECBA9C"/>
                </a:gs>
                <a:gs pos="74000">
                  <a:srgbClr val="E9A677"/>
                </a:gs>
                <a:gs pos="100000">
                  <a:srgbClr val="E19160"/>
                </a:gs>
              </a:gsLst>
              <a:lin ang="10800000" scaled="1"/>
              <a:tileRect/>
            </a:gradFill>
          </a:ln>
        </p:spPr>
        <p:style>
          <a:lnRef idx="2">
            <a:schemeClr val="accent1"/>
          </a:lnRef>
          <a:fillRef idx="0">
            <a:schemeClr val="accent1"/>
          </a:fillRef>
          <a:effectRef idx="1">
            <a:schemeClr val="accent1"/>
          </a:effectRef>
          <a:fontRef idx="minor">
            <a:schemeClr val="tx1"/>
          </a:fontRef>
        </p:style>
      </p:cxnSp>
      <p:sp>
        <p:nvSpPr>
          <p:cNvPr id="5" name="Slide Number Placeholder 4">
            <a:extLst>
              <a:ext uri="{FF2B5EF4-FFF2-40B4-BE49-F238E27FC236}">
                <a16:creationId xmlns:a16="http://schemas.microsoft.com/office/drawing/2014/main" id="{C2E2FE8D-FBD1-4BF6-D855-B3E276DD8715}"/>
              </a:ext>
            </a:extLst>
          </p:cNvPr>
          <p:cNvSpPr>
            <a:spLocks noGrp="1"/>
          </p:cNvSpPr>
          <p:nvPr>
            <p:ph type="sldNum" sz="quarter" idx="12"/>
          </p:nvPr>
        </p:nvSpPr>
        <p:spPr/>
        <p:txBody>
          <a:bodyPr/>
          <a:lstStyle/>
          <a:p>
            <a:fld id="{BC711C93-DD1B-4DFA-9D92-6EF76DE09EEF}" type="slidenum">
              <a:rPr lang="en-GB" smtClean="0"/>
              <a:t>15</a:t>
            </a:fld>
            <a:endParaRPr lang="en-GB"/>
          </a:p>
        </p:txBody>
      </p:sp>
    </p:spTree>
    <p:extLst>
      <p:ext uri="{BB962C8B-B14F-4D97-AF65-F5344CB8AC3E}">
        <p14:creationId xmlns:p14="http://schemas.microsoft.com/office/powerpoint/2010/main" val="57214220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E636FF0-9F02-30C5-4421-A8A94853C32B}"/>
              </a:ext>
            </a:extLst>
          </p:cNvPr>
          <p:cNvCxnSpPr>
            <a:cxnSpLocks/>
          </p:cNvCxnSpPr>
          <p:nvPr/>
        </p:nvCxnSpPr>
        <p:spPr>
          <a:xfrm>
            <a:off x="1227628" y="0"/>
            <a:ext cx="0" cy="1440000"/>
          </a:xfrm>
          <a:prstGeom prst="line">
            <a:avLst/>
          </a:prstGeom>
          <a:ln w="76200">
            <a:gradFill>
              <a:gsLst>
                <a:gs pos="0">
                  <a:srgbClr val="F5DBCB"/>
                </a:gs>
                <a:gs pos="100000">
                  <a:srgbClr val="E19160"/>
                </a:gs>
              </a:gsLst>
              <a:lin ang="5400000" scaled="1"/>
            </a:gra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BB15410-AE44-C40B-87F4-99B0308BF524}"/>
              </a:ext>
            </a:extLst>
          </p:cNvPr>
          <p:cNvSpPr txBox="1"/>
          <p:nvPr/>
        </p:nvSpPr>
        <p:spPr>
          <a:xfrm>
            <a:off x="1358257" y="692151"/>
            <a:ext cx="7459172" cy="830997"/>
          </a:xfrm>
          <a:prstGeom prst="rect">
            <a:avLst/>
          </a:prstGeom>
          <a:noFill/>
        </p:spPr>
        <p:txBody>
          <a:bodyPr wrap="square" anchor="ctr">
            <a:spAutoFit/>
          </a:bodyPr>
          <a:lstStyle/>
          <a:p>
            <a:r>
              <a:rPr lang="en-GB" sz="48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Thanks for reading!</a:t>
            </a:r>
          </a:p>
        </p:txBody>
      </p:sp>
      <p:sp>
        <p:nvSpPr>
          <p:cNvPr id="10" name="TextBox 9">
            <a:extLst>
              <a:ext uri="{FF2B5EF4-FFF2-40B4-BE49-F238E27FC236}">
                <a16:creationId xmlns:a16="http://schemas.microsoft.com/office/drawing/2014/main" id="{4261A450-A593-61BE-A1DE-F7190B94CCFB}"/>
              </a:ext>
            </a:extLst>
          </p:cNvPr>
          <p:cNvSpPr txBox="1"/>
          <p:nvPr/>
        </p:nvSpPr>
        <p:spPr>
          <a:xfrm>
            <a:off x="783780" y="2313520"/>
            <a:ext cx="8033640" cy="1938992"/>
          </a:xfrm>
          <a:prstGeom prst="rect">
            <a:avLst/>
          </a:prstGeom>
          <a:noFill/>
        </p:spPr>
        <p:txBody>
          <a:bodyPr wrap="square" anchor="t">
            <a:spAutoFit/>
          </a:bodyPr>
          <a:lstStyle/>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This eBook has been created using AI and designed by a human being. </a:t>
            </a:r>
            <a:r>
              <a:rPr lang="en-GB" sz="2400" dirty="0">
                <a:solidFill>
                  <a:srgbClr val="3D1C24"/>
                </a:solidFill>
                <a:latin typeface="Eras Light ITC" panose="020B0402030504020804" pitchFamily="34" charset="0"/>
                <a:ea typeface="ADLaM Display" panose="02010000000000000000" pitchFamily="2" charset="0"/>
                <a:cs typeface="ADLaM Display" panose="02010000000000000000" pitchFamily="2" charset="0"/>
              </a:rPr>
              <a:t>It has been created for educational purposes and might contain errors done by the AI.</a:t>
            </a:r>
          </a:p>
          <a:p>
            <a:pPr algn="just"/>
            <a:endPar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Nonetheless, I do hope you enjoy it!</a:t>
            </a:r>
          </a:p>
        </p:txBody>
      </p:sp>
      <p:cxnSp>
        <p:nvCxnSpPr>
          <p:cNvPr id="12" name="Straight Connector 11">
            <a:extLst>
              <a:ext uri="{FF2B5EF4-FFF2-40B4-BE49-F238E27FC236}">
                <a16:creationId xmlns:a16="http://schemas.microsoft.com/office/drawing/2014/main" id="{19B3B0FC-954D-249A-EAB6-A99B4F38792C}"/>
              </a:ext>
            </a:extLst>
          </p:cNvPr>
          <p:cNvCxnSpPr>
            <a:cxnSpLocks/>
          </p:cNvCxnSpPr>
          <p:nvPr/>
        </p:nvCxnSpPr>
        <p:spPr>
          <a:xfrm>
            <a:off x="783780" y="4252512"/>
            <a:ext cx="8817420" cy="0"/>
          </a:xfrm>
          <a:prstGeom prst="line">
            <a:avLst/>
          </a:prstGeom>
          <a:ln w="76200">
            <a:gradFill flip="none" rotWithShape="1">
              <a:gsLst>
                <a:gs pos="0">
                  <a:srgbClr val="F5DBCB"/>
                </a:gs>
                <a:gs pos="100000">
                  <a:srgbClr val="E19160"/>
                </a:gs>
              </a:gsLst>
              <a:lin ang="13500000" scaled="1"/>
              <a:tileRect/>
            </a:gradFill>
          </a:ln>
        </p:spPr>
        <p:style>
          <a:lnRef idx="2">
            <a:schemeClr val="accent1"/>
          </a:lnRef>
          <a:fillRef idx="0">
            <a:schemeClr val="accent1"/>
          </a:fillRef>
          <a:effectRef idx="1">
            <a:schemeClr val="accent1"/>
          </a:effectRef>
          <a:fontRef idx="minor">
            <a:schemeClr val="tx1"/>
          </a:fontRef>
        </p:style>
      </p:cxnSp>
      <p:sp>
        <p:nvSpPr>
          <p:cNvPr id="14" name="Slide Number Placeholder 13">
            <a:extLst>
              <a:ext uri="{FF2B5EF4-FFF2-40B4-BE49-F238E27FC236}">
                <a16:creationId xmlns:a16="http://schemas.microsoft.com/office/drawing/2014/main" id="{2F8442BD-E865-C9B6-3138-BE10CEB6172C}"/>
              </a:ext>
            </a:extLst>
          </p:cNvPr>
          <p:cNvSpPr>
            <a:spLocks noGrp="1"/>
          </p:cNvSpPr>
          <p:nvPr>
            <p:ph type="sldNum" sz="quarter" idx="12"/>
          </p:nvPr>
        </p:nvSpPr>
        <p:spPr/>
        <p:txBody>
          <a:bodyPr/>
          <a:lstStyle/>
          <a:p>
            <a:fld id="{BC711C93-DD1B-4DFA-9D92-6EF76DE09EEF}" type="slidenum">
              <a:rPr lang="en-GB" smtClean="0"/>
              <a:t>16</a:t>
            </a:fld>
            <a:endParaRPr lang="en-GB"/>
          </a:p>
        </p:txBody>
      </p:sp>
      <p:pic>
        <p:nvPicPr>
          <p:cNvPr id="2" name="Picture 1" descr="A cat sitting on a computer&#10;&#10;Description automatically generated">
            <a:extLst>
              <a:ext uri="{FF2B5EF4-FFF2-40B4-BE49-F238E27FC236}">
                <a16:creationId xmlns:a16="http://schemas.microsoft.com/office/drawing/2014/main" id="{25791415-96EE-32B4-0A36-38611E06A997}"/>
              </a:ext>
            </a:extLst>
          </p:cNvPr>
          <p:cNvPicPr>
            <a:picLocks noChangeAspect="1"/>
          </p:cNvPicPr>
          <p:nvPr/>
        </p:nvPicPr>
        <p:blipFill rotWithShape="1">
          <a:blip r:embed="rId2">
            <a:extLst>
              <a:ext uri="{28A0092B-C50C-407E-A947-70E740481C1C}">
                <a14:useLocalDpi xmlns:a14="http://schemas.microsoft.com/office/drawing/2010/main" val="0"/>
              </a:ext>
            </a:extLst>
          </a:blip>
          <a:srcRect b="29343"/>
          <a:stretch/>
        </p:blipFill>
        <p:spPr>
          <a:xfrm>
            <a:off x="4800601" y="8002763"/>
            <a:ext cx="4800600" cy="4798372"/>
          </a:xfrm>
          <a:prstGeom prst="rect">
            <a:avLst/>
          </a:prstGeom>
        </p:spPr>
      </p:pic>
      <p:pic>
        <p:nvPicPr>
          <p:cNvPr id="15" name="Picture 14" descr="A person smiling in front of a floral background&#10;&#10;Description automatically generated">
            <a:extLst>
              <a:ext uri="{FF2B5EF4-FFF2-40B4-BE49-F238E27FC236}">
                <a16:creationId xmlns:a16="http://schemas.microsoft.com/office/drawing/2014/main" id="{818820CA-4E88-005E-A805-63A458DF2E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22914" y="4802030"/>
            <a:ext cx="2155372" cy="2158738"/>
          </a:xfrm>
          <a:prstGeom prst="ellipse">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16" name="TextBox 15">
            <a:extLst>
              <a:ext uri="{FF2B5EF4-FFF2-40B4-BE49-F238E27FC236}">
                <a16:creationId xmlns:a16="http://schemas.microsoft.com/office/drawing/2014/main" id="{A40CE324-9A4E-2DF9-3FF7-0C8BC3C37726}"/>
              </a:ext>
            </a:extLst>
          </p:cNvPr>
          <p:cNvSpPr txBox="1"/>
          <p:nvPr/>
        </p:nvSpPr>
        <p:spPr>
          <a:xfrm>
            <a:off x="783780" y="7048620"/>
            <a:ext cx="8033640" cy="461665"/>
          </a:xfrm>
          <a:prstGeom prst="rect">
            <a:avLst/>
          </a:prstGeom>
          <a:noFill/>
        </p:spPr>
        <p:txBody>
          <a:bodyPr wrap="square" anchor="t">
            <a:spAutoFit/>
          </a:bodyPr>
          <a:lstStyle/>
          <a:p>
            <a:pPr algn="ctr"/>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That’s me, Lu </a:t>
            </a:r>
            <a:r>
              <a:rPr lang="en-GB" sz="2400" dirty="0" err="1">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Frazão</a:t>
            </a:r>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 🙃</a:t>
            </a:r>
          </a:p>
        </p:txBody>
      </p:sp>
      <p:pic>
        <p:nvPicPr>
          <p:cNvPr id="17" name="Picture 16" descr="A cat sitting on a computer&#10;&#10;Description automatically generated">
            <a:extLst>
              <a:ext uri="{FF2B5EF4-FFF2-40B4-BE49-F238E27FC236}">
                <a16:creationId xmlns:a16="http://schemas.microsoft.com/office/drawing/2014/main" id="{9C30395E-D58F-9511-9B42-9BD1A37E787D}"/>
              </a:ext>
            </a:extLst>
          </p:cNvPr>
          <p:cNvPicPr>
            <a:picLocks noChangeAspect="1"/>
          </p:cNvPicPr>
          <p:nvPr/>
        </p:nvPicPr>
        <p:blipFill rotWithShape="1">
          <a:blip r:embed="rId2">
            <a:extLst>
              <a:ext uri="{28A0092B-C50C-407E-A947-70E740481C1C}">
                <a14:useLocalDpi xmlns:a14="http://schemas.microsoft.com/office/drawing/2010/main" val="0"/>
              </a:ext>
            </a:extLst>
          </a:blip>
          <a:srcRect b="29343"/>
          <a:stretch/>
        </p:blipFill>
        <p:spPr>
          <a:xfrm>
            <a:off x="0" y="8003228"/>
            <a:ext cx="4800600" cy="4798372"/>
          </a:xfrm>
          <a:prstGeom prst="rect">
            <a:avLst/>
          </a:prstGeom>
        </p:spPr>
      </p:pic>
    </p:spTree>
    <p:extLst>
      <p:ext uri="{BB962C8B-B14F-4D97-AF65-F5344CB8AC3E}">
        <p14:creationId xmlns:p14="http://schemas.microsoft.com/office/powerpoint/2010/main" val="23991704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2329745-B46B-DAA6-2EB0-A749BB9FDDBC}"/>
              </a:ext>
            </a:extLst>
          </p:cNvPr>
          <p:cNvSpPr/>
          <p:nvPr/>
        </p:nvSpPr>
        <p:spPr>
          <a:xfrm>
            <a:off x="0" y="7834444"/>
            <a:ext cx="9601200" cy="4967156"/>
          </a:xfrm>
          <a:prstGeom prst="rect">
            <a:avLst/>
          </a:prstGeom>
          <a:solidFill>
            <a:srgbClr val="E8C4A0"/>
          </a:solidFill>
          <a:ln>
            <a:solidFill>
              <a:srgbClr val="E8C4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dirty="0"/>
          </a:p>
        </p:txBody>
      </p:sp>
      <p:cxnSp>
        <p:nvCxnSpPr>
          <p:cNvPr id="3" name="Straight Connector 2">
            <a:extLst>
              <a:ext uri="{FF2B5EF4-FFF2-40B4-BE49-F238E27FC236}">
                <a16:creationId xmlns:a16="http://schemas.microsoft.com/office/drawing/2014/main" id="{FE636FF0-9F02-30C5-4421-A8A94853C32B}"/>
              </a:ext>
            </a:extLst>
          </p:cNvPr>
          <p:cNvCxnSpPr>
            <a:cxnSpLocks/>
          </p:cNvCxnSpPr>
          <p:nvPr/>
        </p:nvCxnSpPr>
        <p:spPr>
          <a:xfrm>
            <a:off x="1227628" y="0"/>
            <a:ext cx="0" cy="1440000"/>
          </a:xfrm>
          <a:prstGeom prst="line">
            <a:avLst/>
          </a:prstGeom>
          <a:ln w="76200">
            <a:gradFill>
              <a:gsLst>
                <a:gs pos="0">
                  <a:srgbClr val="F5DBCB"/>
                </a:gs>
                <a:gs pos="100000">
                  <a:srgbClr val="E19160"/>
                </a:gs>
              </a:gsLst>
              <a:lin ang="5400000" scaled="1"/>
            </a:gra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BB15410-AE44-C40B-87F4-99B0308BF524}"/>
              </a:ext>
            </a:extLst>
          </p:cNvPr>
          <p:cNvSpPr txBox="1"/>
          <p:nvPr/>
        </p:nvSpPr>
        <p:spPr>
          <a:xfrm>
            <a:off x="1358257" y="692151"/>
            <a:ext cx="7459172" cy="830997"/>
          </a:xfrm>
          <a:prstGeom prst="rect">
            <a:avLst/>
          </a:prstGeom>
          <a:noFill/>
        </p:spPr>
        <p:txBody>
          <a:bodyPr wrap="square" anchor="ctr">
            <a:spAutoFit/>
          </a:bodyPr>
          <a:lstStyle/>
          <a:p>
            <a:r>
              <a:rPr lang="en-GB" sz="48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A beginner’s guide</a:t>
            </a:r>
          </a:p>
        </p:txBody>
      </p:sp>
      <p:sp>
        <p:nvSpPr>
          <p:cNvPr id="9" name="TextBox 8">
            <a:extLst>
              <a:ext uri="{FF2B5EF4-FFF2-40B4-BE49-F238E27FC236}">
                <a16:creationId xmlns:a16="http://schemas.microsoft.com/office/drawing/2014/main" id="{BA8F50B0-108D-6160-7E15-20A420397E8F}"/>
              </a:ext>
            </a:extLst>
          </p:cNvPr>
          <p:cNvSpPr txBox="1"/>
          <p:nvPr/>
        </p:nvSpPr>
        <p:spPr>
          <a:xfrm>
            <a:off x="1358257" y="1387144"/>
            <a:ext cx="7459172" cy="584775"/>
          </a:xfrm>
          <a:prstGeom prst="rect">
            <a:avLst/>
          </a:prstGeom>
          <a:noFill/>
        </p:spPr>
        <p:txBody>
          <a:bodyPr wrap="square" anchor="ctr">
            <a:spAutoFit/>
          </a:bodyPr>
          <a:lstStyle/>
          <a:p>
            <a:r>
              <a:rPr lang="en-GB" sz="3200" dirty="0">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Getting Started with Python</a:t>
            </a:r>
          </a:p>
        </p:txBody>
      </p:sp>
      <p:sp>
        <p:nvSpPr>
          <p:cNvPr id="10" name="TextBox 9">
            <a:extLst>
              <a:ext uri="{FF2B5EF4-FFF2-40B4-BE49-F238E27FC236}">
                <a16:creationId xmlns:a16="http://schemas.microsoft.com/office/drawing/2014/main" id="{4261A450-A593-61BE-A1DE-F7190B94CCFB}"/>
              </a:ext>
            </a:extLst>
          </p:cNvPr>
          <p:cNvSpPr txBox="1"/>
          <p:nvPr/>
        </p:nvSpPr>
        <p:spPr>
          <a:xfrm>
            <a:off x="476251" y="2825690"/>
            <a:ext cx="8648698" cy="4154984"/>
          </a:xfrm>
          <a:prstGeom prst="rect">
            <a:avLst/>
          </a:prstGeom>
          <a:noFill/>
        </p:spPr>
        <p:txBody>
          <a:bodyPr wrap="square" anchor="t">
            <a:spAutoFit/>
          </a:bodyPr>
          <a:lstStyle/>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Welcome to the world of Python! Whether you're looking to embark on a new career path or simply expand your programming skills, Python is an excellent choice. But what exactly is Python, and why should you learn it?</a:t>
            </a:r>
          </a:p>
          <a:p>
            <a:pPr algn="just"/>
            <a:endParaRPr lang="en-GB" sz="2400" dirty="0">
              <a:solidFill>
                <a:srgbClr val="3D1C24"/>
              </a:solidFill>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Python is a powerful and versatile programming language known for its simplicity and readability. It was created in the late 1980s by Guido van Rossum and has since grown to become one of the most popular languages in the world. What sets Python apart is its clear and concise syntax, which makes it accessible even to those new to programming.</a:t>
            </a:r>
          </a:p>
        </p:txBody>
      </p:sp>
      <p:pic>
        <p:nvPicPr>
          <p:cNvPr id="15" name="Picture 14" descr="A cat sitting on a computer&#10;&#10;Description automatically generated">
            <a:extLst>
              <a:ext uri="{FF2B5EF4-FFF2-40B4-BE49-F238E27FC236}">
                <a16:creationId xmlns:a16="http://schemas.microsoft.com/office/drawing/2014/main" id="{E4C2CDA7-37D0-25F7-F7B4-1E0FEE0F237A}"/>
              </a:ext>
            </a:extLst>
          </p:cNvPr>
          <p:cNvPicPr>
            <a:picLocks noChangeAspect="1"/>
          </p:cNvPicPr>
          <p:nvPr/>
        </p:nvPicPr>
        <p:blipFill rotWithShape="1">
          <a:blip r:embed="rId2">
            <a:extLst>
              <a:ext uri="{28A0092B-C50C-407E-A947-70E740481C1C}">
                <a14:useLocalDpi xmlns:a14="http://schemas.microsoft.com/office/drawing/2010/main" val="0"/>
              </a:ext>
            </a:extLst>
          </a:blip>
          <a:srcRect b="29316"/>
          <a:stretch/>
        </p:blipFill>
        <p:spPr>
          <a:xfrm>
            <a:off x="0" y="7834444"/>
            <a:ext cx="4967572" cy="4967155"/>
          </a:xfrm>
          <a:prstGeom prst="rect">
            <a:avLst/>
          </a:prstGeom>
        </p:spPr>
      </p:pic>
      <p:sp>
        <p:nvSpPr>
          <p:cNvPr id="5" name="Slide Number Placeholder 4">
            <a:extLst>
              <a:ext uri="{FF2B5EF4-FFF2-40B4-BE49-F238E27FC236}">
                <a16:creationId xmlns:a16="http://schemas.microsoft.com/office/drawing/2014/main" id="{232153A6-BD55-C89D-9F2C-134B8B4071C4}"/>
              </a:ext>
            </a:extLst>
          </p:cNvPr>
          <p:cNvSpPr>
            <a:spLocks noGrp="1"/>
          </p:cNvSpPr>
          <p:nvPr>
            <p:ph type="sldNum" sz="quarter" idx="12"/>
          </p:nvPr>
        </p:nvSpPr>
        <p:spPr/>
        <p:txBody>
          <a:bodyPr/>
          <a:lstStyle/>
          <a:p>
            <a:fld id="{BC711C93-DD1B-4DFA-9D92-6EF76DE09EEF}" type="slidenum">
              <a:rPr lang="en-GB" smtClean="0"/>
              <a:t>2</a:t>
            </a:fld>
            <a:endParaRPr lang="en-GB"/>
          </a:p>
        </p:txBody>
      </p:sp>
    </p:spTree>
    <p:extLst>
      <p:ext uri="{BB962C8B-B14F-4D97-AF65-F5344CB8AC3E}">
        <p14:creationId xmlns:p14="http://schemas.microsoft.com/office/powerpoint/2010/main" val="540549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2329745-B46B-DAA6-2EB0-A749BB9FDDBC}"/>
              </a:ext>
            </a:extLst>
          </p:cNvPr>
          <p:cNvSpPr/>
          <p:nvPr/>
        </p:nvSpPr>
        <p:spPr>
          <a:xfrm>
            <a:off x="0" y="8598712"/>
            <a:ext cx="9601200" cy="4202888"/>
          </a:xfrm>
          <a:prstGeom prst="rect">
            <a:avLst/>
          </a:prstGeom>
          <a:solidFill>
            <a:srgbClr val="E2D3BE"/>
          </a:solidFill>
          <a:ln>
            <a:solidFill>
              <a:srgbClr val="E2D3B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 name="Straight Connector 2">
            <a:extLst>
              <a:ext uri="{FF2B5EF4-FFF2-40B4-BE49-F238E27FC236}">
                <a16:creationId xmlns:a16="http://schemas.microsoft.com/office/drawing/2014/main" id="{FE636FF0-9F02-30C5-4421-A8A94853C32B}"/>
              </a:ext>
            </a:extLst>
          </p:cNvPr>
          <p:cNvCxnSpPr>
            <a:cxnSpLocks/>
          </p:cNvCxnSpPr>
          <p:nvPr/>
        </p:nvCxnSpPr>
        <p:spPr>
          <a:xfrm>
            <a:off x="1227628" y="0"/>
            <a:ext cx="0" cy="1440000"/>
          </a:xfrm>
          <a:prstGeom prst="line">
            <a:avLst/>
          </a:prstGeom>
          <a:ln w="76200">
            <a:gradFill>
              <a:gsLst>
                <a:gs pos="0">
                  <a:srgbClr val="F5DBCB"/>
                </a:gs>
                <a:gs pos="100000">
                  <a:srgbClr val="E19160"/>
                </a:gs>
              </a:gsLst>
              <a:lin ang="5400000" scaled="1"/>
            </a:gra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BB15410-AE44-C40B-87F4-99B0308BF524}"/>
              </a:ext>
            </a:extLst>
          </p:cNvPr>
          <p:cNvSpPr txBox="1"/>
          <p:nvPr/>
        </p:nvSpPr>
        <p:spPr>
          <a:xfrm>
            <a:off x="1358257" y="692151"/>
            <a:ext cx="7459172" cy="830997"/>
          </a:xfrm>
          <a:prstGeom prst="rect">
            <a:avLst/>
          </a:prstGeom>
          <a:noFill/>
        </p:spPr>
        <p:txBody>
          <a:bodyPr wrap="square" anchor="ctr">
            <a:spAutoFit/>
          </a:bodyPr>
          <a:lstStyle/>
          <a:p>
            <a:r>
              <a:rPr lang="en-GB" sz="48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What and Why</a:t>
            </a:r>
          </a:p>
        </p:txBody>
      </p:sp>
      <p:sp>
        <p:nvSpPr>
          <p:cNvPr id="9" name="TextBox 8">
            <a:extLst>
              <a:ext uri="{FF2B5EF4-FFF2-40B4-BE49-F238E27FC236}">
                <a16:creationId xmlns:a16="http://schemas.microsoft.com/office/drawing/2014/main" id="{BA8F50B0-108D-6160-7E15-20A420397E8F}"/>
              </a:ext>
            </a:extLst>
          </p:cNvPr>
          <p:cNvSpPr txBox="1"/>
          <p:nvPr/>
        </p:nvSpPr>
        <p:spPr>
          <a:xfrm>
            <a:off x="783780" y="2240915"/>
            <a:ext cx="7459172" cy="584775"/>
          </a:xfrm>
          <a:prstGeom prst="rect">
            <a:avLst/>
          </a:prstGeom>
          <a:noFill/>
        </p:spPr>
        <p:txBody>
          <a:bodyPr wrap="square" anchor="ctr">
            <a:spAutoFit/>
          </a:bodyPr>
          <a:lstStyle/>
          <a:p>
            <a:r>
              <a:rPr lang="en-GB" sz="3200" dirty="0">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What can Python be used for?</a:t>
            </a:r>
          </a:p>
        </p:txBody>
      </p:sp>
      <p:sp>
        <p:nvSpPr>
          <p:cNvPr id="10" name="TextBox 9">
            <a:extLst>
              <a:ext uri="{FF2B5EF4-FFF2-40B4-BE49-F238E27FC236}">
                <a16:creationId xmlns:a16="http://schemas.microsoft.com/office/drawing/2014/main" id="{4261A450-A593-61BE-A1DE-F7190B94CCFB}"/>
              </a:ext>
            </a:extLst>
          </p:cNvPr>
          <p:cNvSpPr txBox="1"/>
          <p:nvPr/>
        </p:nvSpPr>
        <p:spPr>
          <a:xfrm>
            <a:off x="783780" y="2983918"/>
            <a:ext cx="8033640" cy="5262979"/>
          </a:xfrm>
          <a:prstGeom prst="rect">
            <a:avLst/>
          </a:prstGeom>
          <a:noFill/>
        </p:spPr>
        <p:txBody>
          <a:bodyPr wrap="square" anchor="t">
            <a:spAutoFit/>
          </a:bodyPr>
          <a:lstStyle/>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Python's versatility is one of its greatest strengths. Here are just a few areas where Python excels:</a:t>
            </a:r>
          </a:p>
          <a:p>
            <a:pPr marL="342900" indent="-342900">
              <a:buFont typeface="Wingdings" panose="05000000000000000000" pitchFamily="2" charset="2"/>
              <a:buChar char="ü"/>
            </a:pPr>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Web Development: Python frameworks like Django and Flask are widely used for building web applications.</a:t>
            </a:r>
          </a:p>
          <a:p>
            <a:pPr marL="342900" indent="-342900">
              <a:buFont typeface="Wingdings" panose="05000000000000000000" pitchFamily="2" charset="2"/>
              <a:buChar char="ü"/>
            </a:pPr>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Data Analysis and Visualization: Libraries such as Pandas, NumPy, and Matplotlib make Python indispensable for data science.</a:t>
            </a:r>
          </a:p>
          <a:p>
            <a:pPr marL="342900" indent="-342900">
              <a:buFont typeface="Wingdings" panose="05000000000000000000" pitchFamily="2" charset="2"/>
              <a:buChar char="ü"/>
            </a:pPr>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Artificial Intelligence and Machine Learning: Python's libraries like TensorFlow and </a:t>
            </a:r>
            <a:r>
              <a:rPr lang="en-GB" sz="2400" dirty="0" err="1">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PyTorch</a:t>
            </a:r>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 are at the forefront of AI and machine learning research and applications.</a:t>
            </a:r>
          </a:p>
          <a:p>
            <a:pPr marL="342900" indent="-342900">
              <a:buFont typeface="Wingdings" panose="05000000000000000000" pitchFamily="2" charset="2"/>
              <a:buChar char="ü"/>
            </a:pPr>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Automation: Python's simplicity and vast library support make it ideal for automating repetitive tasks.</a:t>
            </a:r>
          </a:p>
          <a:p>
            <a:pPr marL="342900" indent="-342900">
              <a:buFont typeface="Wingdings" panose="05000000000000000000" pitchFamily="2" charset="2"/>
              <a:buChar char="ü"/>
            </a:pPr>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Scripting: It's commonly used for writing scripts to automate system administration and other tasks.</a:t>
            </a:r>
          </a:p>
        </p:txBody>
      </p:sp>
      <p:cxnSp>
        <p:nvCxnSpPr>
          <p:cNvPr id="17" name="Straight Connector 16">
            <a:extLst>
              <a:ext uri="{FF2B5EF4-FFF2-40B4-BE49-F238E27FC236}">
                <a16:creationId xmlns:a16="http://schemas.microsoft.com/office/drawing/2014/main" id="{189AFAF6-7BB1-E696-14BA-866F79894E92}"/>
              </a:ext>
            </a:extLst>
          </p:cNvPr>
          <p:cNvCxnSpPr>
            <a:cxnSpLocks/>
          </p:cNvCxnSpPr>
          <p:nvPr/>
        </p:nvCxnSpPr>
        <p:spPr>
          <a:xfrm>
            <a:off x="783780" y="2825690"/>
            <a:ext cx="8817420" cy="0"/>
          </a:xfrm>
          <a:prstGeom prst="line">
            <a:avLst/>
          </a:prstGeom>
          <a:ln w="76200">
            <a:gradFill flip="none" rotWithShape="1">
              <a:gsLst>
                <a:gs pos="0">
                  <a:srgbClr val="F5DBCB"/>
                </a:gs>
                <a:gs pos="100000">
                  <a:srgbClr val="E19160"/>
                </a:gs>
              </a:gsLst>
              <a:lin ang="13500000" scaled="1"/>
              <a:tileRect/>
            </a:gradFill>
          </a:ln>
        </p:spPr>
        <p:style>
          <a:lnRef idx="2">
            <a:schemeClr val="accent1"/>
          </a:lnRef>
          <a:fillRef idx="0">
            <a:schemeClr val="accent1"/>
          </a:fillRef>
          <a:effectRef idx="1">
            <a:schemeClr val="accent1"/>
          </a:effectRef>
          <a:fontRef idx="minor">
            <a:schemeClr val="tx1"/>
          </a:fontRef>
        </p:style>
      </p:cxnSp>
      <p:pic>
        <p:nvPicPr>
          <p:cNvPr id="19" name="Picture 18" descr="A cat wearing glasses and a jacket and a computer&#10;&#10;Description automatically generated">
            <a:extLst>
              <a:ext uri="{FF2B5EF4-FFF2-40B4-BE49-F238E27FC236}">
                <a16:creationId xmlns:a16="http://schemas.microsoft.com/office/drawing/2014/main" id="{BD41360D-C213-1F0D-F451-BD9B3BC49A85}"/>
              </a:ext>
            </a:extLst>
          </p:cNvPr>
          <p:cNvPicPr>
            <a:picLocks noChangeAspect="1"/>
          </p:cNvPicPr>
          <p:nvPr/>
        </p:nvPicPr>
        <p:blipFill rotWithShape="1">
          <a:blip r:embed="rId2">
            <a:extLst>
              <a:ext uri="{28A0092B-C50C-407E-A947-70E740481C1C}">
                <a14:useLocalDpi xmlns:a14="http://schemas.microsoft.com/office/drawing/2010/main" val="0"/>
              </a:ext>
            </a:extLst>
          </a:blip>
          <a:srcRect t="-1" b="29564"/>
          <a:stretch/>
        </p:blipFill>
        <p:spPr>
          <a:xfrm>
            <a:off x="-1" y="8598713"/>
            <a:ext cx="4218039" cy="4202887"/>
          </a:xfrm>
          <a:prstGeom prst="rect">
            <a:avLst/>
          </a:prstGeom>
        </p:spPr>
      </p:pic>
      <p:pic>
        <p:nvPicPr>
          <p:cNvPr id="20" name="Picture 19" descr="A cat wearing glasses and a jacket and a computer&#10;&#10;Description automatically generated">
            <a:extLst>
              <a:ext uri="{FF2B5EF4-FFF2-40B4-BE49-F238E27FC236}">
                <a16:creationId xmlns:a16="http://schemas.microsoft.com/office/drawing/2014/main" id="{9D5C158E-1051-3ADE-0B7B-E1E2E8597C7F}"/>
              </a:ext>
            </a:extLst>
          </p:cNvPr>
          <p:cNvPicPr>
            <a:picLocks noChangeAspect="1"/>
          </p:cNvPicPr>
          <p:nvPr/>
        </p:nvPicPr>
        <p:blipFill rotWithShape="1">
          <a:blip r:embed="rId2">
            <a:extLst>
              <a:ext uri="{28A0092B-C50C-407E-A947-70E740481C1C}">
                <a14:useLocalDpi xmlns:a14="http://schemas.microsoft.com/office/drawing/2010/main" val="0"/>
              </a:ext>
            </a:extLst>
          </a:blip>
          <a:srcRect t="-1" b="29564"/>
          <a:stretch/>
        </p:blipFill>
        <p:spPr>
          <a:xfrm>
            <a:off x="5383161" y="8598713"/>
            <a:ext cx="4218039" cy="4202887"/>
          </a:xfrm>
          <a:prstGeom prst="rect">
            <a:avLst/>
          </a:prstGeom>
        </p:spPr>
      </p:pic>
      <p:pic>
        <p:nvPicPr>
          <p:cNvPr id="21" name="Picture 20" descr="A cat wearing glasses and a jacket and a computer&#10;&#10;Description automatically generated">
            <a:extLst>
              <a:ext uri="{FF2B5EF4-FFF2-40B4-BE49-F238E27FC236}">
                <a16:creationId xmlns:a16="http://schemas.microsoft.com/office/drawing/2014/main" id="{CA10B9DB-3E32-E815-A883-20551FB50092}"/>
              </a:ext>
            </a:extLst>
          </p:cNvPr>
          <p:cNvPicPr>
            <a:picLocks noChangeAspect="1"/>
          </p:cNvPicPr>
          <p:nvPr/>
        </p:nvPicPr>
        <p:blipFill rotWithShape="1">
          <a:blip r:embed="rId2">
            <a:clrChange>
              <a:clrFrom>
                <a:srgbClr val="E2D3BE"/>
              </a:clrFrom>
              <a:clrTo>
                <a:srgbClr val="E2D3BE">
                  <a:alpha val="0"/>
                </a:srgbClr>
              </a:clrTo>
            </a:clrChange>
            <a:extLst>
              <a:ext uri="{28A0092B-C50C-407E-A947-70E740481C1C}">
                <a14:useLocalDpi xmlns:a14="http://schemas.microsoft.com/office/drawing/2010/main" val="0"/>
              </a:ext>
            </a:extLst>
          </a:blip>
          <a:srcRect t="-1" b="29564"/>
          <a:stretch/>
        </p:blipFill>
        <p:spPr>
          <a:xfrm>
            <a:off x="3583858" y="10376858"/>
            <a:ext cx="2433484" cy="2424742"/>
          </a:xfrm>
          <a:prstGeom prst="rect">
            <a:avLst/>
          </a:prstGeom>
        </p:spPr>
      </p:pic>
      <p:sp>
        <p:nvSpPr>
          <p:cNvPr id="24" name="Slide Number Placeholder 23">
            <a:extLst>
              <a:ext uri="{FF2B5EF4-FFF2-40B4-BE49-F238E27FC236}">
                <a16:creationId xmlns:a16="http://schemas.microsoft.com/office/drawing/2014/main" id="{0ADE4EFD-ECBF-9D07-3BAE-8BD698730935}"/>
              </a:ext>
            </a:extLst>
          </p:cNvPr>
          <p:cNvSpPr>
            <a:spLocks noGrp="1"/>
          </p:cNvSpPr>
          <p:nvPr>
            <p:ph type="sldNum" sz="quarter" idx="12"/>
          </p:nvPr>
        </p:nvSpPr>
        <p:spPr/>
        <p:txBody>
          <a:bodyPr/>
          <a:lstStyle/>
          <a:p>
            <a:fld id="{BC711C93-DD1B-4DFA-9D92-6EF76DE09EEF}" type="slidenum">
              <a:rPr lang="en-GB" smtClean="0"/>
              <a:t>3</a:t>
            </a:fld>
            <a:endParaRPr lang="en-GB" dirty="0"/>
          </a:p>
        </p:txBody>
      </p:sp>
    </p:spTree>
    <p:extLst>
      <p:ext uri="{BB962C8B-B14F-4D97-AF65-F5344CB8AC3E}">
        <p14:creationId xmlns:p14="http://schemas.microsoft.com/office/powerpoint/2010/main" val="5886789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2329745-B46B-DAA6-2EB0-A749BB9FDDBC}"/>
              </a:ext>
            </a:extLst>
          </p:cNvPr>
          <p:cNvSpPr/>
          <p:nvPr/>
        </p:nvSpPr>
        <p:spPr>
          <a:xfrm>
            <a:off x="0" y="8598712"/>
            <a:ext cx="9601200" cy="4202888"/>
          </a:xfrm>
          <a:prstGeom prst="rect">
            <a:avLst/>
          </a:prstGeom>
          <a:solidFill>
            <a:srgbClr val="E2D3BE"/>
          </a:solidFill>
          <a:ln>
            <a:solidFill>
              <a:srgbClr val="E2D3BE"/>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3" name="Straight Connector 2">
            <a:extLst>
              <a:ext uri="{FF2B5EF4-FFF2-40B4-BE49-F238E27FC236}">
                <a16:creationId xmlns:a16="http://schemas.microsoft.com/office/drawing/2014/main" id="{FE636FF0-9F02-30C5-4421-A8A94853C32B}"/>
              </a:ext>
            </a:extLst>
          </p:cNvPr>
          <p:cNvCxnSpPr>
            <a:cxnSpLocks/>
          </p:cNvCxnSpPr>
          <p:nvPr/>
        </p:nvCxnSpPr>
        <p:spPr>
          <a:xfrm>
            <a:off x="1227628" y="0"/>
            <a:ext cx="0" cy="1440000"/>
          </a:xfrm>
          <a:prstGeom prst="line">
            <a:avLst/>
          </a:prstGeom>
          <a:ln w="76200">
            <a:gradFill>
              <a:gsLst>
                <a:gs pos="0">
                  <a:srgbClr val="F5DBCB"/>
                </a:gs>
                <a:gs pos="100000">
                  <a:srgbClr val="E19160"/>
                </a:gs>
              </a:gsLst>
              <a:lin ang="5400000" scaled="1"/>
            </a:gra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BB15410-AE44-C40B-87F4-99B0308BF524}"/>
              </a:ext>
            </a:extLst>
          </p:cNvPr>
          <p:cNvSpPr txBox="1"/>
          <p:nvPr/>
        </p:nvSpPr>
        <p:spPr>
          <a:xfrm>
            <a:off x="1358257" y="692151"/>
            <a:ext cx="7459172" cy="830997"/>
          </a:xfrm>
          <a:prstGeom prst="rect">
            <a:avLst/>
          </a:prstGeom>
          <a:noFill/>
        </p:spPr>
        <p:txBody>
          <a:bodyPr wrap="square" anchor="ctr">
            <a:spAutoFit/>
          </a:bodyPr>
          <a:lstStyle/>
          <a:p>
            <a:r>
              <a:rPr lang="en-GB" sz="48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What and Why</a:t>
            </a:r>
          </a:p>
        </p:txBody>
      </p:sp>
      <p:sp>
        <p:nvSpPr>
          <p:cNvPr id="9" name="TextBox 8">
            <a:extLst>
              <a:ext uri="{FF2B5EF4-FFF2-40B4-BE49-F238E27FC236}">
                <a16:creationId xmlns:a16="http://schemas.microsoft.com/office/drawing/2014/main" id="{BA8F50B0-108D-6160-7E15-20A420397E8F}"/>
              </a:ext>
            </a:extLst>
          </p:cNvPr>
          <p:cNvSpPr txBox="1"/>
          <p:nvPr/>
        </p:nvSpPr>
        <p:spPr>
          <a:xfrm>
            <a:off x="783780" y="2240915"/>
            <a:ext cx="7459172" cy="584775"/>
          </a:xfrm>
          <a:prstGeom prst="rect">
            <a:avLst/>
          </a:prstGeom>
          <a:noFill/>
        </p:spPr>
        <p:txBody>
          <a:bodyPr wrap="square" anchor="ctr">
            <a:spAutoFit/>
          </a:bodyPr>
          <a:lstStyle/>
          <a:p>
            <a:r>
              <a:rPr lang="en-GB" sz="3200" dirty="0">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Why learn Python?</a:t>
            </a:r>
          </a:p>
        </p:txBody>
      </p:sp>
      <p:sp>
        <p:nvSpPr>
          <p:cNvPr id="10" name="TextBox 9">
            <a:extLst>
              <a:ext uri="{FF2B5EF4-FFF2-40B4-BE49-F238E27FC236}">
                <a16:creationId xmlns:a16="http://schemas.microsoft.com/office/drawing/2014/main" id="{4261A450-A593-61BE-A1DE-F7190B94CCFB}"/>
              </a:ext>
            </a:extLst>
          </p:cNvPr>
          <p:cNvSpPr txBox="1"/>
          <p:nvPr/>
        </p:nvSpPr>
        <p:spPr>
          <a:xfrm>
            <a:off x="783780" y="2983918"/>
            <a:ext cx="8033640" cy="4893647"/>
          </a:xfrm>
          <a:prstGeom prst="rect">
            <a:avLst/>
          </a:prstGeom>
          <a:noFill/>
        </p:spPr>
        <p:txBody>
          <a:bodyPr wrap="square" anchor="t">
            <a:spAutoFit/>
          </a:bodyPr>
          <a:lstStyle/>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Learning Python opens up a world of opportunities. Whether you're interested in developing websites, analysing data, creating AI models, or simply automating everyday tasks, Python's flexibility and ease of use make it a valuable skill to have. </a:t>
            </a:r>
          </a:p>
          <a:p>
            <a:pPr algn="just"/>
            <a:endParaRPr lang="en-GB" sz="2400" dirty="0">
              <a:solidFill>
                <a:srgbClr val="3D1C24"/>
              </a:solidFill>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In this eBook, we’ll guide you through the essential concepts and commands of Python, providing clear explanations and real-life examples to help you grasp each topic. By the end, you'll have a solid foundation in Python programming, ready to take your next step towards a rewarding career in tech.</a:t>
            </a:r>
          </a:p>
          <a:p>
            <a:pPr algn="just"/>
            <a:endPar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Let's dive in and explore the world of Python together!</a:t>
            </a:r>
          </a:p>
        </p:txBody>
      </p:sp>
      <p:cxnSp>
        <p:nvCxnSpPr>
          <p:cNvPr id="17" name="Straight Connector 16">
            <a:extLst>
              <a:ext uri="{FF2B5EF4-FFF2-40B4-BE49-F238E27FC236}">
                <a16:creationId xmlns:a16="http://schemas.microsoft.com/office/drawing/2014/main" id="{189AFAF6-7BB1-E696-14BA-866F79894E92}"/>
              </a:ext>
            </a:extLst>
          </p:cNvPr>
          <p:cNvCxnSpPr>
            <a:cxnSpLocks/>
          </p:cNvCxnSpPr>
          <p:nvPr/>
        </p:nvCxnSpPr>
        <p:spPr>
          <a:xfrm>
            <a:off x="783780" y="2825690"/>
            <a:ext cx="8817420" cy="0"/>
          </a:xfrm>
          <a:prstGeom prst="line">
            <a:avLst/>
          </a:prstGeom>
          <a:ln w="76200">
            <a:gradFill flip="none" rotWithShape="1">
              <a:gsLst>
                <a:gs pos="0">
                  <a:srgbClr val="F5DBCB"/>
                </a:gs>
                <a:gs pos="100000">
                  <a:srgbClr val="E19160"/>
                </a:gs>
              </a:gsLst>
              <a:lin ang="13500000" scaled="1"/>
              <a:tileRect/>
            </a:gradFill>
          </a:ln>
        </p:spPr>
        <p:style>
          <a:lnRef idx="2">
            <a:schemeClr val="accent1"/>
          </a:lnRef>
          <a:fillRef idx="0">
            <a:schemeClr val="accent1"/>
          </a:fillRef>
          <a:effectRef idx="1">
            <a:schemeClr val="accent1"/>
          </a:effectRef>
          <a:fontRef idx="minor">
            <a:schemeClr val="tx1"/>
          </a:fontRef>
        </p:style>
      </p:cxnSp>
      <p:pic>
        <p:nvPicPr>
          <p:cNvPr id="19" name="Picture 18" descr="A cat wearing glasses and a jacket and a computer&#10;&#10;Description automatically generated">
            <a:extLst>
              <a:ext uri="{FF2B5EF4-FFF2-40B4-BE49-F238E27FC236}">
                <a16:creationId xmlns:a16="http://schemas.microsoft.com/office/drawing/2014/main" id="{BD41360D-C213-1F0D-F451-BD9B3BC49A85}"/>
              </a:ext>
            </a:extLst>
          </p:cNvPr>
          <p:cNvPicPr>
            <a:picLocks noChangeAspect="1"/>
          </p:cNvPicPr>
          <p:nvPr/>
        </p:nvPicPr>
        <p:blipFill rotWithShape="1">
          <a:blip r:embed="rId2">
            <a:extLst>
              <a:ext uri="{28A0092B-C50C-407E-A947-70E740481C1C}">
                <a14:useLocalDpi xmlns:a14="http://schemas.microsoft.com/office/drawing/2010/main" val="0"/>
              </a:ext>
            </a:extLst>
          </a:blip>
          <a:srcRect t="-1" b="29564"/>
          <a:stretch/>
        </p:blipFill>
        <p:spPr>
          <a:xfrm>
            <a:off x="-1" y="8598713"/>
            <a:ext cx="4218039" cy="4202887"/>
          </a:xfrm>
          <a:prstGeom prst="rect">
            <a:avLst/>
          </a:prstGeom>
        </p:spPr>
      </p:pic>
      <p:pic>
        <p:nvPicPr>
          <p:cNvPr id="20" name="Picture 19" descr="A cat wearing glasses and a jacket and a computer&#10;&#10;Description automatically generated">
            <a:extLst>
              <a:ext uri="{FF2B5EF4-FFF2-40B4-BE49-F238E27FC236}">
                <a16:creationId xmlns:a16="http://schemas.microsoft.com/office/drawing/2014/main" id="{9D5C158E-1051-3ADE-0B7B-E1E2E8597C7F}"/>
              </a:ext>
            </a:extLst>
          </p:cNvPr>
          <p:cNvPicPr>
            <a:picLocks noChangeAspect="1"/>
          </p:cNvPicPr>
          <p:nvPr/>
        </p:nvPicPr>
        <p:blipFill rotWithShape="1">
          <a:blip r:embed="rId2">
            <a:extLst>
              <a:ext uri="{28A0092B-C50C-407E-A947-70E740481C1C}">
                <a14:useLocalDpi xmlns:a14="http://schemas.microsoft.com/office/drawing/2010/main" val="0"/>
              </a:ext>
            </a:extLst>
          </a:blip>
          <a:srcRect t="-1" b="29564"/>
          <a:stretch/>
        </p:blipFill>
        <p:spPr>
          <a:xfrm>
            <a:off x="5383161" y="8598713"/>
            <a:ext cx="4218039" cy="4202887"/>
          </a:xfrm>
          <a:prstGeom prst="rect">
            <a:avLst/>
          </a:prstGeom>
        </p:spPr>
      </p:pic>
      <p:pic>
        <p:nvPicPr>
          <p:cNvPr id="21" name="Picture 20" descr="A cat wearing glasses and a jacket and a computer&#10;&#10;Description automatically generated">
            <a:extLst>
              <a:ext uri="{FF2B5EF4-FFF2-40B4-BE49-F238E27FC236}">
                <a16:creationId xmlns:a16="http://schemas.microsoft.com/office/drawing/2014/main" id="{CA10B9DB-3E32-E815-A883-20551FB50092}"/>
              </a:ext>
            </a:extLst>
          </p:cNvPr>
          <p:cNvPicPr>
            <a:picLocks noChangeAspect="1"/>
          </p:cNvPicPr>
          <p:nvPr/>
        </p:nvPicPr>
        <p:blipFill rotWithShape="1">
          <a:blip r:embed="rId2">
            <a:clrChange>
              <a:clrFrom>
                <a:srgbClr val="E2D3BE"/>
              </a:clrFrom>
              <a:clrTo>
                <a:srgbClr val="E2D3BE">
                  <a:alpha val="0"/>
                </a:srgbClr>
              </a:clrTo>
            </a:clrChange>
            <a:extLst>
              <a:ext uri="{28A0092B-C50C-407E-A947-70E740481C1C}">
                <a14:useLocalDpi xmlns:a14="http://schemas.microsoft.com/office/drawing/2010/main" val="0"/>
              </a:ext>
            </a:extLst>
          </a:blip>
          <a:srcRect t="-1" b="29564"/>
          <a:stretch/>
        </p:blipFill>
        <p:spPr>
          <a:xfrm>
            <a:off x="3583858" y="10376858"/>
            <a:ext cx="2433484" cy="2424742"/>
          </a:xfrm>
          <a:prstGeom prst="rect">
            <a:avLst/>
          </a:prstGeom>
        </p:spPr>
      </p:pic>
      <p:sp>
        <p:nvSpPr>
          <p:cNvPr id="24" name="Slide Number Placeholder 23">
            <a:extLst>
              <a:ext uri="{FF2B5EF4-FFF2-40B4-BE49-F238E27FC236}">
                <a16:creationId xmlns:a16="http://schemas.microsoft.com/office/drawing/2014/main" id="{0ADE4EFD-ECBF-9D07-3BAE-8BD698730935}"/>
              </a:ext>
            </a:extLst>
          </p:cNvPr>
          <p:cNvSpPr>
            <a:spLocks noGrp="1"/>
          </p:cNvSpPr>
          <p:nvPr>
            <p:ph type="sldNum" sz="quarter" idx="12"/>
          </p:nvPr>
        </p:nvSpPr>
        <p:spPr/>
        <p:txBody>
          <a:bodyPr/>
          <a:lstStyle/>
          <a:p>
            <a:fld id="{BC711C93-DD1B-4DFA-9D92-6EF76DE09EEF}" type="slidenum">
              <a:rPr lang="en-GB" smtClean="0"/>
              <a:t>4</a:t>
            </a:fld>
            <a:endParaRPr lang="en-GB" dirty="0"/>
          </a:p>
        </p:txBody>
      </p:sp>
    </p:spTree>
    <p:extLst>
      <p:ext uri="{BB962C8B-B14F-4D97-AF65-F5344CB8AC3E}">
        <p14:creationId xmlns:p14="http://schemas.microsoft.com/office/powerpoint/2010/main" val="384182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4F5594-89B0-C07A-E9C5-497CCA7935C0}"/>
              </a:ext>
            </a:extLst>
          </p:cNvPr>
          <p:cNvSpPr>
            <a:spLocks noGrp="1" noRot="1" noMove="1" noResize="1" noEditPoints="1" noAdjustHandles="1" noChangeArrowheads="1" noChangeShapeType="1"/>
          </p:cNvSpPr>
          <p:nvPr/>
        </p:nvSpPr>
        <p:spPr>
          <a:xfrm>
            <a:off x="1" y="0"/>
            <a:ext cx="9601199" cy="12801600"/>
          </a:xfrm>
          <a:prstGeom prst="rect">
            <a:avLst/>
          </a:prstGeom>
          <a:solidFill>
            <a:srgbClr val="E5CDB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ts val="6000"/>
              </a:lnSpc>
            </a:pPr>
            <a:endParaRPr lang="en-GB" sz="4800" dirty="0">
              <a:solidFill>
                <a:srgbClr val="3D1C24"/>
              </a:solidFill>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7" name="TextBox 6">
            <a:extLst>
              <a:ext uri="{FF2B5EF4-FFF2-40B4-BE49-F238E27FC236}">
                <a16:creationId xmlns:a16="http://schemas.microsoft.com/office/drawing/2014/main" id="{ED241198-EA58-DC7E-3CC2-5FA70631AFD4}"/>
              </a:ext>
            </a:extLst>
          </p:cNvPr>
          <p:cNvSpPr txBox="1"/>
          <p:nvPr/>
        </p:nvSpPr>
        <p:spPr>
          <a:xfrm>
            <a:off x="127818" y="8021753"/>
            <a:ext cx="9473382" cy="1323439"/>
          </a:xfrm>
          <a:prstGeom prst="rect">
            <a:avLst/>
          </a:prstGeom>
          <a:noFill/>
        </p:spPr>
        <p:txBody>
          <a:bodyPr wrap="square" anchor="ctr">
            <a:spAutoFit/>
          </a:bodyPr>
          <a:lstStyle/>
          <a:p>
            <a:pPr algn="ctr"/>
            <a:r>
              <a:rPr lang="en-GB" sz="8000" dirty="0">
                <a:ln>
                  <a:solidFill>
                    <a:srgbClr val="5F3F46"/>
                  </a:solidFill>
                </a:ln>
                <a:noFill/>
                <a:effectLst/>
                <a:latin typeface="Eras Bold ITC" panose="020B0907030504020204" pitchFamily="34" charset="0"/>
                <a:ea typeface="ADLaM Display" panose="02010000000000000000" pitchFamily="2" charset="0"/>
                <a:cs typeface="ADLaM Display" panose="02010000000000000000" pitchFamily="2" charset="0"/>
              </a:rPr>
              <a:t>PRINT</a:t>
            </a:r>
          </a:p>
        </p:txBody>
      </p:sp>
      <p:sp>
        <p:nvSpPr>
          <p:cNvPr id="6" name="TextBox 5">
            <a:extLst>
              <a:ext uri="{FF2B5EF4-FFF2-40B4-BE49-F238E27FC236}">
                <a16:creationId xmlns:a16="http://schemas.microsoft.com/office/drawing/2014/main" id="{FA2B7239-D98A-BA46-C96D-28101B4F2AEA}"/>
              </a:ext>
            </a:extLst>
          </p:cNvPr>
          <p:cNvSpPr txBox="1"/>
          <p:nvPr/>
        </p:nvSpPr>
        <p:spPr>
          <a:xfrm>
            <a:off x="2571750" y="7957844"/>
            <a:ext cx="4457700" cy="1323439"/>
          </a:xfrm>
          <a:prstGeom prst="rect">
            <a:avLst/>
          </a:prstGeom>
          <a:noFill/>
        </p:spPr>
        <p:txBody>
          <a:bodyPr wrap="square" anchor="ctr">
            <a:spAutoFit/>
          </a:bodyPr>
          <a:lstStyle/>
          <a:p>
            <a:pPr algn="ctr"/>
            <a:r>
              <a:rPr lang="en-GB" sz="80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PRINT</a:t>
            </a:r>
          </a:p>
        </p:txBody>
      </p:sp>
      <p:cxnSp>
        <p:nvCxnSpPr>
          <p:cNvPr id="9" name="Straight Connector 8">
            <a:extLst>
              <a:ext uri="{FF2B5EF4-FFF2-40B4-BE49-F238E27FC236}">
                <a16:creationId xmlns:a16="http://schemas.microsoft.com/office/drawing/2014/main" id="{2E478CCF-EB11-C253-B8AA-9F375FA1068F}"/>
              </a:ext>
            </a:extLst>
          </p:cNvPr>
          <p:cNvCxnSpPr>
            <a:cxnSpLocks/>
          </p:cNvCxnSpPr>
          <p:nvPr/>
        </p:nvCxnSpPr>
        <p:spPr>
          <a:xfrm>
            <a:off x="3162300" y="9163295"/>
            <a:ext cx="6438900" cy="0"/>
          </a:xfrm>
          <a:prstGeom prst="line">
            <a:avLst/>
          </a:prstGeom>
          <a:ln w="57150">
            <a:gradFill flip="none" rotWithShape="1">
              <a:gsLst>
                <a:gs pos="0">
                  <a:srgbClr val="ECBA9C"/>
                </a:gs>
                <a:gs pos="74000">
                  <a:srgbClr val="E9A677"/>
                </a:gs>
                <a:gs pos="100000">
                  <a:srgbClr val="E19160"/>
                </a:gs>
              </a:gsLst>
              <a:lin ang="10800000" scaled="1"/>
              <a:tileRect/>
            </a:gra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B08F4FBF-D376-3313-B616-79FE3A0EF983}"/>
              </a:ext>
            </a:extLst>
          </p:cNvPr>
          <p:cNvSpPr txBox="1">
            <a:spLocks noGrp="1" noRot="1" noMove="1" noResize="1" noEditPoints="1" noAdjustHandles="1" noChangeArrowheads="1" noChangeShapeType="1"/>
          </p:cNvSpPr>
          <p:nvPr/>
        </p:nvSpPr>
        <p:spPr>
          <a:xfrm>
            <a:off x="-2083210" y="8281940"/>
            <a:ext cx="7440560" cy="6247864"/>
          </a:xfrm>
          <a:prstGeom prst="rect">
            <a:avLst/>
          </a:prstGeom>
          <a:noFill/>
        </p:spPr>
        <p:txBody>
          <a:bodyPr wrap="square" anchor="ctr">
            <a:spAutoFit/>
          </a:bodyPr>
          <a:lstStyle/>
          <a:p>
            <a:pPr algn="ctr"/>
            <a:r>
              <a:rPr lang="en-GB" sz="40000" spc="-75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01</a:t>
            </a:r>
          </a:p>
        </p:txBody>
      </p:sp>
      <p:sp>
        <p:nvSpPr>
          <p:cNvPr id="14" name="Slide Number Placeholder 13">
            <a:extLst>
              <a:ext uri="{FF2B5EF4-FFF2-40B4-BE49-F238E27FC236}">
                <a16:creationId xmlns:a16="http://schemas.microsoft.com/office/drawing/2014/main" id="{A45C81D1-00CA-64A7-3C34-A68DDDC6B56B}"/>
              </a:ext>
            </a:extLst>
          </p:cNvPr>
          <p:cNvSpPr>
            <a:spLocks noGrp="1"/>
          </p:cNvSpPr>
          <p:nvPr>
            <p:ph type="sldNum" sz="quarter" idx="12"/>
          </p:nvPr>
        </p:nvSpPr>
        <p:spPr/>
        <p:txBody>
          <a:bodyPr/>
          <a:lstStyle/>
          <a:p>
            <a:fld id="{BC711C93-DD1B-4DFA-9D92-6EF76DE09EEF}" type="slidenum">
              <a:rPr lang="en-GB" smtClean="0"/>
              <a:t>5</a:t>
            </a:fld>
            <a:endParaRPr lang="en-GB"/>
          </a:p>
        </p:txBody>
      </p:sp>
    </p:spTree>
    <p:extLst>
      <p:ext uri="{BB962C8B-B14F-4D97-AF65-F5344CB8AC3E}">
        <p14:creationId xmlns:p14="http://schemas.microsoft.com/office/powerpoint/2010/main" val="1533762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E636FF0-9F02-30C5-4421-A8A94853C32B}"/>
              </a:ext>
            </a:extLst>
          </p:cNvPr>
          <p:cNvCxnSpPr>
            <a:cxnSpLocks/>
          </p:cNvCxnSpPr>
          <p:nvPr/>
        </p:nvCxnSpPr>
        <p:spPr>
          <a:xfrm>
            <a:off x="1227628" y="0"/>
            <a:ext cx="0" cy="1440000"/>
          </a:xfrm>
          <a:prstGeom prst="line">
            <a:avLst/>
          </a:prstGeom>
          <a:ln w="76200">
            <a:gradFill>
              <a:gsLst>
                <a:gs pos="0">
                  <a:srgbClr val="F5DBCB"/>
                </a:gs>
                <a:gs pos="100000">
                  <a:srgbClr val="E19160"/>
                </a:gs>
              </a:gsLst>
              <a:lin ang="5400000" scaled="1"/>
            </a:gra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BB15410-AE44-C40B-87F4-99B0308BF524}"/>
              </a:ext>
            </a:extLst>
          </p:cNvPr>
          <p:cNvSpPr txBox="1"/>
          <p:nvPr/>
        </p:nvSpPr>
        <p:spPr>
          <a:xfrm>
            <a:off x="1358257" y="692151"/>
            <a:ext cx="7459172" cy="830997"/>
          </a:xfrm>
          <a:prstGeom prst="rect">
            <a:avLst/>
          </a:prstGeom>
          <a:noFill/>
        </p:spPr>
        <p:txBody>
          <a:bodyPr wrap="square" anchor="ctr">
            <a:spAutoFit/>
          </a:bodyPr>
          <a:lstStyle/>
          <a:p>
            <a:r>
              <a:rPr lang="en-GB" sz="48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Speak your code</a:t>
            </a:r>
          </a:p>
        </p:txBody>
      </p:sp>
      <p:sp>
        <p:nvSpPr>
          <p:cNvPr id="9" name="TextBox 8">
            <a:extLst>
              <a:ext uri="{FF2B5EF4-FFF2-40B4-BE49-F238E27FC236}">
                <a16:creationId xmlns:a16="http://schemas.microsoft.com/office/drawing/2014/main" id="{BA8F50B0-108D-6160-7E15-20A420397E8F}"/>
              </a:ext>
            </a:extLst>
          </p:cNvPr>
          <p:cNvSpPr txBox="1"/>
          <p:nvPr/>
        </p:nvSpPr>
        <p:spPr>
          <a:xfrm>
            <a:off x="1358257" y="1387144"/>
            <a:ext cx="7459172" cy="584775"/>
          </a:xfrm>
          <a:prstGeom prst="rect">
            <a:avLst/>
          </a:prstGeom>
          <a:noFill/>
        </p:spPr>
        <p:txBody>
          <a:bodyPr wrap="square" anchor="ctr">
            <a:spAutoFit/>
          </a:bodyPr>
          <a:lstStyle/>
          <a:p>
            <a:r>
              <a:rPr lang="en-GB" sz="3200" dirty="0">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The ‘print()’ function</a:t>
            </a:r>
          </a:p>
        </p:txBody>
      </p:sp>
      <p:sp>
        <p:nvSpPr>
          <p:cNvPr id="10" name="TextBox 9">
            <a:extLst>
              <a:ext uri="{FF2B5EF4-FFF2-40B4-BE49-F238E27FC236}">
                <a16:creationId xmlns:a16="http://schemas.microsoft.com/office/drawing/2014/main" id="{4261A450-A593-61BE-A1DE-F7190B94CCFB}"/>
              </a:ext>
            </a:extLst>
          </p:cNvPr>
          <p:cNvSpPr txBox="1"/>
          <p:nvPr/>
        </p:nvSpPr>
        <p:spPr>
          <a:xfrm>
            <a:off x="783780" y="2825690"/>
            <a:ext cx="8033640" cy="1569660"/>
          </a:xfrm>
          <a:prstGeom prst="rect">
            <a:avLst/>
          </a:prstGeom>
          <a:noFill/>
        </p:spPr>
        <p:txBody>
          <a:bodyPr wrap="square" anchor="t">
            <a:spAutoFit/>
          </a:bodyPr>
          <a:lstStyle/>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The print() function is one of the first things you'll learn in Python. It allows you to display text or variables on the screen.</a:t>
            </a:r>
          </a:p>
          <a:p>
            <a:pPr algn="just"/>
            <a:endParaRPr lang="en-GB" sz="2400" dirty="0">
              <a:solidFill>
                <a:srgbClr val="3D1C24"/>
              </a:solidFill>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Example:</a:t>
            </a:r>
          </a:p>
        </p:txBody>
      </p:sp>
      <p:sp>
        <p:nvSpPr>
          <p:cNvPr id="11" name="TextBox 10">
            <a:extLst>
              <a:ext uri="{FF2B5EF4-FFF2-40B4-BE49-F238E27FC236}">
                <a16:creationId xmlns:a16="http://schemas.microsoft.com/office/drawing/2014/main" id="{C695D786-06E5-43FE-8443-DEE605EA88D2}"/>
              </a:ext>
            </a:extLst>
          </p:cNvPr>
          <p:cNvSpPr txBox="1">
            <a:spLocks noGrp="1" noRot="1" noMove="1" noResize="1" noEditPoints="1" noAdjustHandles="1" noChangeArrowheads="1" noChangeShapeType="1"/>
          </p:cNvSpPr>
          <p:nvPr/>
        </p:nvSpPr>
        <p:spPr>
          <a:xfrm>
            <a:off x="-2968112" y="10524399"/>
            <a:ext cx="7440560" cy="3170099"/>
          </a:xfrm>
          <a:prstGeom prst="rect">
            <a:avLst/>
          </a:prstGeom>
          <a:noFill/>
        </p:spPr>
        <p:txBody>
          <a:bodyPr wrap="square" anchor="ctr">
            <a:spAutoFit/>
          </a:bodyPr>
          <a:lstStyle/>
          <a:p>
            <a:pPr algn="ctr"/>
            <a:r>
              <a:rPr lang="en-GB" sz="20000" spc="-37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01</a:t>
            </a:r>
          </a:p>
        </p:txBody>
      </p:sp>
      <p:cxnSp>
        <p:nvCxnSpPr>
          <p:cNvPr id="12" name="Straight Connector 11">
            <a:extLst>
              <a:ext uri="{FF2B5EF4-FFF2-40B4-BE49-F238E27FC236}">
                <a16:creationId xmlns:a16="http://schemas.microsoft.com/office/drawing/2014/main" id="{19B3B0FC-954D-249A-EAB6-A99B4F38792C}"/>
              </a:ext>
            </a:extLst>
          </p:cNvPr>
          <p:cNvCxnSpPr>
            <a:cxnSpLocks/>
          </p:cNvCxnSpPr>
          <p:nvPr/>
        </p:nvCxnSpPr>
        <p:spPr>
          <a:xfrm>
            <a:off x="783780" y="8543863"/>
            <a:ext cx="8817420" cy="0"/>
          </a:xfrm>
          <a:prstGeom prst="line">
            <a:avLst/>
          </a:prstGeom>
          <a:ln w="76200">
            <a:gradFill flip="none" rotWithShape="1">
              <a:gsLst>
                <a:gs pos="0">
                  <a:srgbClr val="F5DBCB"/>
                </a:gs>
                <a:gs pos="100000">
                  <a:srgbClr val="E19160"/>
                </a:gs>
              </a:gsLst>
              <a:lin ang="13500000" scaled="1"/>
              <a:tileRect/>
            </a:gradFill>
          </a:ln>
        </p:spPr>
        <p:style>
          <a:lnRef idx="2">
            <a:schemeClr val="accent1"/>
          </a:lnRef>
          <a:fillRef idx="0">
            <a:schemeClr val="accent1"/>
          </a:fillRef>
          <a:effectRef idx="1">
            <a:schemeClr val="accent1"/>
          </a:effectRef>
          <a:fontRef idx="minor">
            <a:schemeClr val="tx1"/>
          </a:fontRef>
        </p:style>
      </p:cxnSp>
      <p:pic>
        <p:nvPicPr>
          <p:cNvPr id="4" name="Picture 3" descr="A screen shot of a computer&#10;&#10;Description automatically generated">
            <a:extLst>
              <a:ext uri="{FF2B5EF4-FFF2-40B4-BE49-F238E27FC236}">
                <a16:creationId xmlns:a16="http://schemas.microsoft.com/office/drawing/2014/main" id="{D25E801D-43B6-8872-AEEB-EB4BE536910E}"/>
              </a:ext>
            </a:extLst>
          </p:cNvPr>
          <p:cNvPicPr>
            <a:picLocks noChangeAspect="1"/>
          </p:cNvPicPr>
          <p:nvPr/>
        </p:nvPicPr>
        <p:blipFill rotWithShape="1">
          <a:blip r:embed="rId2">
            <a:extLst>
              <a:ext uri="{28A0092B-C50C-407E-A947-70E740481C1C}">
                <a14:useLocalDpi xmlns:a14="http://schemas.microsoft.com/office/drawing/2010/main" val="0"/>
              </a:ext>
            </a:extLst>
          </a:blip>
          <a:srcRect t="21194" b="21194"/>
          <a:stretch/>
        </p:blipFill>
        <p:spPr>
          <a:xfrm>
            <a:off x="1123950" y="4247661"/>
            <a:ext cx="7353300" cy="2020460"/>
          </a:xfrm>
          <a:prstGeom prst="rect">
            <a:avLst/>
          </a:prstGeom>
        </p:spPr>
      </p:pic>
      <p:sp>
        <p:nvSpPr>
          <p:cNvPr id="8" name="TextBox 7">
            <a:extLst>
              <a:ext uri="{FF2B5EF4-FFF2-40B4-BE49-F238E27FC236}">
                <a16:creationId xmlns:a16="http://schemas.microsoft.com/office/drawing/2014/main" id="{D0686736-6A66-0737-4937-5528B365E45E}"/>
              </a:ext>
            </a:extLst>
          </p:cNvPr>
          <p:cNvSpPr txBox="1"/>
          <p:nvPr/>
        </p:nvSpPr>
        <p:spPr>
          <a:xfrm>
            <a:off x="783780" y="8100968"/>
            <a:ext cx="8033640" cy="1323439"/>
          </a:xfrm>
          <a:prstGeom prst="rect">
            <a:avLst/>
          </a:prstGeom>
          <a:noFill/>
        </p:spPr>
        <p:txBody>
          <a:bodyPr wrap="square" anchor="t">
            <a:spAutoFit/>
          </a:bodyPr>
          <a:lstStyle/>
          <a:p>
            <a:r>
              <a:rPr lang="en-GB" sz="24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Real-life Context:</a:t>
            </a:r>
          </a:p>
          <a:p>
            <a:endParaRPr lang="en-GB" sz="8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Imagine you're creating a program that greets the user when they open it.</a:t>
            </a:r>
          </a:p>
        </p:txBody>
      </p:sp>
      <p:sp>
        <p:nvSpPr>
          <p:cNvPr id="5" name="Footer Placeholder 4">
            <a:extLst>
              <a:ext uri="{FF2B5EF4-FFF2-40B4-BE49-F238E27FC236}">
                <a16:creationId xmlns:a16="http://schemas.microsoft.com/office/drawing/2014/main" id="{86E2B8E8-8154-CD46-A86D-047C7C9D472D}"/>
              </a:ext>
            </a:extLst>
          </p:cNvPr>
          <p:cNvSpPr>
            <a:spLocks noGrp="1"/>
          </p:cNvSpPr>
          <p:nvPr>
            <p:ph type="ftr" sz="quarter" idx="11"/>
          </p:nvPr>
        </p:nvSpPr>
        <p:spPr/>
        <p:txBody>
          <a:bodyPr/>
          <a:lstStyle/>
          <a:p>
            <a:r>
              <a:rPr lang="en-GB"/>
              <a:t>Purr-fect Python by Lu Frazao</a:t>
            </a:r>
          </a:p>
        </p:txBody>
      </p:sp>
      <p:sp>
        <p:nvSpPr>
          <p:cNvPr id="7" name="Slide Number Placeholder 6">
            <a:extLst>
              <a:ext uri="{FF2B5EF4-FFF2-40B4-BE49-F238E27FC236}">
                <a16:creationId xmlns:a16="http://schemas.microsoft.com/office/drawing/2014/main" id="{3AD83DB2-9226-6500-77C9-C80411C4EA74}"/>
              </a:ext>
            </a:extLst>
          </p:cNvPr>
          <p:cNvSpPr>
            <a:spLocks noGrp="1"/>
          </p:cNvSpPr>
          <p:nvPr>
            <p:ph type="sldNum" sz="quarter" idx="12"/>
          </p:nvPr>
        </p:nvSpPr>
        <p:spPr/>
        <p:txBody>
          <a:bodyPr/>
          <a:lstStyle/>
          <a:p>
            <a:fld id="{BC711C93-DD1B-4DFA-9D92-6EF76DE09EEF}" type="slidenum">
              <a:rPr lang="en-GB" smtClean="0"/>
              <a:t>6</a:t>
            </a:fld>
            <a:endParaRPr lang="en-GB"/>
          </a:p>
        </p:txBody>
      </p:sp>
    </p:spTree>
    <p:extLst>
      <p:ext uri="{BB962C8B-B14F-4D97-AF65-F5344CB8AC3E}">
        <p14:creationId xmlns:p14="http://schemas.microsoft.com/office/powerpoint/2010/main" val="38081838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4F5594-89B0-C07A-E9C5-497CCA7935C0}"/>
              </a:ext>
            </a:extLst>
          </p:cNvPr>
          <p:cNvSpPr>
            <a:spLocks noGrp="1" noRot="1" noMove="1" noResize="1" noEditPoints="1" noAdjustHandles="1" noChangeArrowheads="1" noChangeShapeType="1"/>
          </p:cNvSpPr>
          <p:nvPr/>
        </p:nvSpPr>
        <p:spPr>
          <a:xfrm>
            <a:off x="1" y="0"/>
            <a:ext cx="9601199" cy="12801600"/>
          </a:xfrm>
          <a:prstGeom prst="rect">
            <a:avLst/>
          </a:prstGeom>
          <a:solidFill>
            <a:srgbClr val="E5CDB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ts val="6000"/>
              </a:lnSpc>
            </a:pPr>
            <a:endParaRPr lang="en-GB" sz="4800" dirty="0">
              <a:solidFill>
                <a:srgbClr val="3D1C24"/>
              </a:solidFill>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7" name="TextBox 6">
            <a:extLst>
              <a:ext uri="{FF2B5EF4-FFF2-40B4-BE49-F238E27FC236}">
                <a16:creationId xmlns:a16="http://schemas.microsoft.com/office/drawing/2014/main" id="{ED241198-EA58-DC7E-3CC2-5FA70631AFD4}"/>
              </a:ext>
            </a:extLst>
          </p:cNvPr>
          <p:cNvSpPr txBox="1"/>
          <p:nvPr/>
        </p:nvSpPr>
        <p:spPr>
          <a:xfrm>
            <a:off x="-329382" y="8021753"/>
            <a:ext cx="9473382" cy="1323439"/>
          </a:xfrm>
          <a:prstGeom prst="rect">
            <a:avLst/>
          </a:prstGeom>
          <a:noFill/>
        </p:spPr>
        <p:txBody>
          <a:bodyPr wrap="square" anchor="ctr">
            <a:spAutoFit/>
          </a:bodyPr>
          <a:lstStyle/>
          <a:p>
            <a:pPr algn="r"/>
            <a:r>
              <a:rPr lang="pt-BR" sz="8000" dirty="0">
                <a:ln>
                  <a:solidFill>
                    <a:srgbClr val="5F3F46"/>
                  </a:solidFill>
                </a:ln>
                <a:noFill/>
                <a:latin typeface="Eras Bold ITC" panose="020B0907030504020204" pitchFamily="34" charset="0"/>
                <a:ea typeface="ADLaM Display" panose="02010000000000000000" pitchFamily="2" charset="0"/>
                <a:cs typeface="ADLaM Display" panose="02010000000000000000" pitchFamily="2" charset="0"/>
              </a:rPr>
              <a:t>V</a:t>
            </a:r>
            <a:r>
              <a:rPr lang="en-GB" sz="8000" dirty="0">
                <a:ln>
                  <a:solidFill>
                    <a:srgbClr val="5F3F46"/>
                  </a:solidFill>
                </a:ln>
                <a:noFill/>
                <a:latin typeface="Eras Bold ITC" panose="020B0907030504020204" pitchFamily="34" charset="0"/>
                <a:ea typeface="ADLaM Display" panose="02010000000000000000" pitchFamily="2" charset="0"/>
                <a:cs typeface="ADLaM Display" panose="02010000000000000000" pitchFamily="2" charset="0"/>
              </a:rPr>
              <a:t>ARIABLES</a:t>
            </a:r>
            <a:endParaRPr lang="en-GB" sz="8000" dirty="0">
              <a:ln>
                <a:solidFill>
                  <a:srgbClr val="5F3F46"/>
                </a:solidFill>
              </a:ln>
              <a:noFill/>
              <a:effectLst/>
              <a:latin typeface="Eras Bold ITC" panose="020B0907030504020204" pitchFamily="34"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FA2B7239-D98A-BA46-C96D-28101B4F2AEA}"/>
              </a:ext>
            </a:extLst>
          </p:cNvPr>
          <p:cNvSpPr txBox="1"/>
          <p:nvPr/>
        </p:nvSpPr>
        <p:spPr>
          <a:xfrm>
            <a:off x="952499" y="7957844"/>
            <a:ext cx="8191499" cy="1323439"/>
          </a:xfrm>
          <a:prstGeom prst="rect">
            <a:avLst/>
          </a:prstGeom>
          <a:noFill/>
        </p:spPr>
        <p:txBody>
          <a:bodyPr wrap="square" anchor="ctr">
            <a:spAutoFit/>
          </a:bodyPr>
          <a:lstStyle/>
          <a:p>
            <a:pPr algn="r"/>
            <a:r>
              <a:rPr lang="en-GB" sz="80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VARIABLES</a:t>
            </a:r>
          </a:p>
        </p:txBody>
      </p:sp>
      <p:cxnSp>
        <p:nvCxnSpPr>
          <p:cNvPr id="9" name="Straight Connector 8">
            <a:extLst>
              <a:ext uri="{FF2B5EF4-FFF2-40B4-BE49-F238E27FC236}">
                <a16:creationId xmlns:a16="http://schemas.microsoft.com/office/drawing/2014/main" id="{2E478CCF-EB11-C253-B8AA-9F375FA1068F}"/>
              </a:ext>
            </a:extLst>
          </p:cNvPr>
          <p:cNvCxnSpPr>
            <a:cxnSpLocks/>
          </p:cNvCxnSpPr>
          <p:nvPr/>
        </p:nvCxnSpPr>
        <p:spPr>
          <a:xfrm>
            <a:off x="3162300" y="9163295"/>
            <a:ext cx="6438900" cy="0"/>
          </a:xfrm>
          <a:prstGeom prst="line">
            <a:avLst/>
          </a:prstGeom>
          <a:ln w="57150">
            <a:gradFill flip="none" rotWithShape="1">
              <a:gsLst>
                <a:gs pos="0">
                  <a:srgbClr val="ECBA9C"/>
                </a:gs>
                <a:gs pos="74000">
                  <a:srgbClr val="E9A677"/>
                </a:gs>
                <a:gs pos="100000">
                  <a:srgbClr val="E19160"/>
                </a:gs>
              </a:gsLst>
              <a:lin ang="10800000" scaled="1"/>
              <a:tileRect/>
            </a:gra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B08F4FBF-D376-3313-B616-79FE3A0EF983}"/>
              </a:ext>
            </a:extLst>
          </p:cNvPr>
          <p:cNvSpPr txBox="1">
            <a:spLocks noGrp="1" noRot="1" noMove="1" noResize="1" noEditPoints="1" noAdjustHandles="1" noChangeArrowheads="1" noChangeShapeType="1"/>
          </p:cNvSpPr>
          <p:nvPr/>
        </p:nvSpPr>
        <p:spPr>
          <a:xfrm>
            <a:off x="-2083210" y="8281940"/>
            <a:ext cx="7440560" cy="6247864"/>
          </a:xfrm>
          <a:prstGeom prst="rect">
            <a:avLst/>
          </a:prstGeom>
          <a:noFill/>
        </p:spPr>
        <p:txBody>
          <a:bodyPr wrap="square" anchor="ctr">
            <a:spAutoFit/>
          </a:bodyPr>
          <a:lstStyle/>
          <a:p>
            <a:pPr algn="ctr"/>
            <a:r>
              <a:rPr lang="en-GB" sz="40000" spc="-75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02</a:t>
            </a:r>
          </a:p>
        </p:txBody>
      </p:sp>
      <p:sp>
        <p:nvSpPr>
          <p:cNvPr id="5" name="Slide Number Placeholder 4">
            <a:extLst>
              <a:ext uri="{FF2B5EF4-FFF2-40B4-BE49-F238E27FC236}">
                <a16:creationId xmlns:a16="http://schemas.microsoft.com/office/drawing/2014/main" id="{0F60FBE4-4379-49AF-7230-75A5930E76B1}"/>
              </a:ext>
            </a:extLst>
          </p:cNvPr>
          <p:cNvSpPr>
            <a:spLocks noGrp="1"/>
          </p:cNvSpPr>
          <p:nvPr>
            <p:ph type="sldNum" sz="quarter" idx="12"/>
          </p:nvPr>
        </p:nvSpPr>
        <p:spPr/>
        <p:txBody>
          <a:bodyPr/>
          <a:lstStyle/>
          <a:p>
            <a:fld id="{BC711C93-DD1B-4DFA-9D92-6EF76DE09EEF}" type="slidenum">
              <a:rPr lang="en-GB" smtClean="0"/>
              <a:t>7</a:t>
            </a:fld>
            <a:endParaRPr lang="en-GB"/>
          </a:p>
        </p:txBody>
      </p:sp>
    </p:spTree>
    <p:extLst>
      <p:ext uri="{BB962C8B-B14F-4D97-AF65-F5344CB8AC3E}">
        <p14:creationId xmlns:p14="http://schemas.microsoft.com/office/powerpoint/2010/main" val="440982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FE636FF0-9F02-30C5-4421-A8A94853C32B}"/>
              </a:ext>
            </a:extLst>
          </p:cNvPr>
          <p:cNvCxnSpPr>
            <a:cxnSpLocks/>
          </p:cNvCxnSpPr>
          <p:nvPr/>
        </p:nvCxnSpPr>
        <p:spPr>
          <a:xfrm>
            <a:off x="1227628" y="0"/>
            <a:ext cx="0" cy="1440000"/>
          </a:xfrm>
          <a:prstGeom prst="line">
            <a:avLst/>
          </a:prstGeom>
          <a:ln w="76200">
            <a:gradFill>
              <a:gsLst>
                <a:gs pos="0">
                  <a:srgbClr val="F5DBCB"/>
                </a:gs>
                <a:gs pos="100000">
                  <a:srgbClr val="E19160"/>
                </a:gs>
              </a:gsLst>
              <a:lin ang="5400000" scaled="1"/>
            </a:gradFill>
          </a:ln>
        </p:spPr>
        <p:style>
          <a:lnRef idx="2">
            <a:schemeClr val="accent1"/>
          </a:lnRef>
          <a:fillRef idx="0">
            <a:schemeClr val="accent1"/>
          </a:fillRef>
          <a:effectRef idx="1">
            <a:schemeClr val="accent1"/>
          </a:effectRef>
          <a:fontRef idx="minor">
            <a:schemeClr val="tx1"/>
          </a:fontRef>
        </p:style>
      </p:cxnSp>
      <p:sp>
        <p:nvSpPr>
          <p:cNvPr id="6" name="TextBox 5">
            <a:extLst>
              <a:ext uri="{FF2B5EF4-FFF2-40B4-BE49-F238E27FC236}">
                <a16:creationId xmlns:a16="http://schemas.microsoft.com/office/drawing/2014/main" id="{3BB15410-AE44-C40B-87F4-99B0308BF524}"/>
              </a:ext>
            </a:extLst>
          </p:cNvPr>
          <p:cNvSpPr txBox="1"/>
          <p:nvPr/>
        </p:nvSpPr>
        <p:spPr>
          <a:xfrm>
            <a:off x="1358257" y="692151"/>
            <a:ext cx="7459172" cy="830997"/>
          </a:xfrm>
          <a:prstGeom prst="rect">
            <a:avLst/>
          </a:prstGeom>
          <a:noFill/>
        </p:spPr>
        <p:txBody>
          <a:bodyPr wrap="square" anchor="ctr">
            <a:spAutoFit/>
          </a:bodyPr>
          <a:lstStyle/>
          <a:p>
            <a:r>
              <a:rPr lang="en-GB" sz="48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Storing information</a:t>
            </a:r>
          </a:p>
        </p:txBody>
      </p:sp>
      <p:sp>
        <p:nvSpPr>
          <p:cNvPr id="9" name="TextBox 8">
            <a:extLst>
              <a:ext uri="{FF2B5EF4-FFF2-40B4-BE49-F238E27FC236}">
                <a16:creationId xmlns:a16="http://schemas.microsoft.com/office/drawing/2014/main" id="{BA8F50B0-108D-6160-7E15-20A420397E8F}"/>
              </a:ext>
            </a:extLst>
          </p:cNvPr>
          <p:cNvSpPr txBox="1"/>
          <p:nvPr/>
        </p:nvSpPr>
        <p:spPr>
          <a:xfrm>
            <a:off x="1358257" y="1387144"/>
            <a:ext cx="7459172" cy="584775"/>
          </a:xfrm>
          <a:prstGeom prst="rect">
            <a:avLst/>
          </a:prstGeom>
          <a:noFill/>
        </p:spPr>
        <p:txBody>
          <a:bodyPr wrap="square" anchor="ctr">
            <a:spAutoFit/>
          </a:bodyPr>
          <a:lstStyle/>
          <a:p>
            <a:r>
              <a:rPr lang="en-GB" sz="3200" dirty="0">
                <a:solidFill>
                  <a:srgbClr val="3D1C24"/>
                </a:solidFill>
                <a:effectLst/>
                <a:latin typeface="Eras Medium ITC" panose="020B0602030504020804" pitchFamily="34" charset="0"/>
                <a:ea typeface="ADLaM Display" panose="02010000000000000000" pitchFamily="2" charset="0"/>
                <a:cs typeface="ADLaM Display" panose="02010000000000000000" pitchFamily="2" charset="0"/>
              </a:rPr>
              <a:t>Variables and Data Types</a:t>
            </a:r>
          </a:p>
        </p:txBody>
      </p:sp>
      <p:sp>
        <p:nvSpPr>
          <p:cNvPr id="10" name="TextBox 9">
            <a:extLst>
              <a:ext uri="{FF2B5EF4-FFF2-40B4-BE49-F238E27FC236}">
                <a16:creationId xmlns:a16="http://schemas.microsoft.com/office/drawing/2014/main" id="{4261A450-A593-61BE-A1DE-F7190B94CCFB}"/>
              </a:ext>
            </a:extLst>
          </p:cNvPr>
          <p:cNvSpPr txBox="1"/>
          <p:nvPr/>
        </p:nvSpPr>
        <p:spPr>
          <a:xfrm>
            <a:off x="783780" y="2825690"/>
            <a:ext cx="8033640" cy="1569660"/>
          </a:xfrm>
          <a:prstGeom prst="rect">
            <a:avLst/>
          </a:prstGeom>
          <a:noFill/>
        </p:spPr>
        <p:txBody>
          <a:bodyPr wrap="square" anchor="t">
            <a:spAutoFit/>
          </a:bodyPr>
          <a:lstStyle/>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Variables are used to store data, and Python has several data types like integers, floats, strings, and </a:t>
            </a:r>
            <a:r>
              <a:rPr lang="en-GB" sz="2400" dirty="0" err="1">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booleans</a:t>
            </a:r>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a:t>
            </a:r>
          </a:p>
          <a:p>
            <a:pPr algn="just"/>
            <a:endParaRPr lang="en-GB" sz="2400" dirty="0">
              <a:solidFill>
                <a:srgbClr val="3D1C24"/>
              </a:solidFill>
              <a:latin typeface="Eras Light ITC" panose="020B0402030504020804" pitchFamily="34" charset="0"/>
              <a:ea typeface="ADLaM Display" panose="02010000000000000000" pitchFamily="2" charset="0"/>
              <a:cs typeface="ADLaM Display" panose="02010000000000000000" pitchFamily="2" charset="0"/>
            </a:endParaRPr>
          </a:p>
          <a:p>
            <a:pPr algn="just"/>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Example:</a:t>
            </a:r>
          </a:p>
        </p:txBody>
      </p:sp>
      <p:sp>
        <p:nvSpPr>
          <p:cNvPr id="11" name="TextBox 10">
            <a:extLst>
              <a:ext uri="{FF2B5EF4-FFF2-40B4-BE49-F238E27FC236}">
                <a16:creationId xmlns:a16="http://schemas.microsoft.com/office/drawing/2014/main" id="{C695D786-06E5-43FE-8443-DEE605EA88D2}"/>
              </a:ext>
            </a:extLst>
          </p:cNvPr>
          <p:cNvSpPr txBox="1">
            <a:spLocks noGrp="1" noRot="1" noMove="1" noResize="1" noEditPoints="1" noAdjustHandles="1" noChangeArrowheads="1" noChangeShapeType="1"/>
          </p:cNvSpPr>
          <p:nvPr/>
        </p:nvSpPr>
        <p:spPr>
          <a:xfrm>
            <a:off x="-2968112" y="10524399"/>
            <a:ext cx="7440560" cy="3170099"/>
          </a:xfrm>
          <a:prstGeom prst="rect">
            <a:avLst/>
          </a:prstGeom>
          <a:noFill/>
        </p:spPr>
        <p:txBody>
          <a:bodyPr wrap="square" anchor="ctr">
            <a:spAutoFit/>
          </a:bodyPr>
          <a:lstStyle/>
          <a:p>
            <a:pPr algn="ctr"/>
            <a:r>
              <a:rPr lang="en-GB" sz="20000" spc="-37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02</a:t>
            </a:r>
          </a:p>
        </p:txBody>
      </p:sp>
      <p:cxnSp>
        <p:nvCxnSpPr>
          <p:cNvPr id="12" name="Straight Connector 11">
            <a:extLst>
              <a:ext uri="{FF2B5EF4-FFF2-40B4-BE49-F238E27FC236}">
                <a16:creationId xmlns:a16="http://schemas.microsoft.com/office/drawing/2014/main" id="{19B3B0FC-954D-249A-EAB6-A99B4F38792C}"/>
              </a:ext>
            </a:extLst>
          </p:cNvPr>
          <p:cNvCxnSpPr>
            <a:cxnSpLocks/>
          </p:cNvCxnSpPr>
          <p:nvPr/>
        </p:nvCxnSpPr>
        <p:spPr>
          <a:xfrm>
            <a:off x="783780" y="8543863"/>
            <a:ext cx="8817420" cy="0"/>
          </a:xfrm>
          <a:prstGeom prst="line">
            <a:avLst/>
          </a:prstGeom>
          <a:ln w="76200">
            <a:gradFill flip="none" rotWithShape="1">
              <a:gsLst>
                <a:gs pos="0">
                  <a:srgbClr val="F5DBCB"/>
                </a:gs>
                <a:gs pos="100000">
                  <a:srgbClr val="E19160"/>
                </a:gs>
              </a:gsLst>
              <a:lin ang="13500000" scaled="1"/>
              <a:tileRect/>
            </a:gradFill>
          </a:ln>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0686736-6A66-0737-4937-5528B365E45E}"/>
              </a:ext>
            </a:extLst>
          </p:cNvPr>
          <p:cNvSpPr txBox="1"/>
          <p:nvPr/>
        </p:nvSpPr>
        <p:spPr>
          <a:xfrm>
            <a:off x="783780" y="8100968"/>
            <a:ext cx="8033640" cy="954107"/>
          </a:xfrm>
          <a:prstGeom prst="rect">
            <a:avLst/>
          </a:prstGeom>
          <a:noFill/>
        </p:spPr>
        <p:txBody>
          <a:bodyPr wrap="square" anchor="t">
            <a:spAutoFit/>
          </a:bodyPr>
          <a:lstStyle/>
          <a:p>
            <a:r>
              <a:rPr lang="en-GB" sz="24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Real-life Context:</a:t>
            </a:r>
          </a:p>
          <a:p>
            <a:endParaRPr lang="en-GB" sz="800" b="1"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endParaRPr>
          </a:p>
          <a:p>
            <a:r>
              <a:rPr lang="en-GB" sz="2400" dirty="0">
                <a:solidFill>
                  <a:srgbClr val="3D1C24"/>
                </a:solidFill>
                <a:effectLst/>
                <a:latin typeface="Eras Light ITC" panose="020B0402030504020804" pitchFamily="34" charset="0"/>
                <a:ea typeface="ADLaM Display" panose="02010000000000000000" pitchFamily="2" charset="0"/>
                <a:cs typeface="ADLaM Display" panose="02010000000000000000" pitchFamily="2" charset="0"/>
              </a:rPr>
              <a:t>Think of an application that keeps track of user profiles.</a:t>
            </a:r>
          </a:p>
        </p:txBody>
      </p:sp>
      <p:pic>
        <p:nvPicPr>
          <p:cNvPr id="5" name="Picture 4" descr="A screenshot of a computer&#10;&#10;Description automatically generated">
            <a:extLst>
              <a:ext uri="{FF2B5EF4-FFF2-40B4-BE49-F238E27FC236}">
                <a16:creationId xmlns:a16="http://schemas.microsoft.com/office/drawing/2014/main" id="{2757BEEA-67A6-24F4-53E4-B9C54A281A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23950" y="3482311"/>
            <a:ext cx="7353300" cy="4086738"/>
          </a:xfrm>
          <a:prstGeom prst="rect">
            <a:avLst/>
          </a:prstGeom>
        </p:spPr>
      </p:pic>
      <p:sp>
        <p:nvSpPr>
          <p:cNvPr id="14" name="Footer Placeholder 13">
            <a:extLst>
              <a:ext uri="{FF2B5EF4-FFF2-40B4-BE49-F238E27FC236}">
                <a16:creationId xmlns:a16="http://schemas.microsoft.com/office/drawing/2014/main" id="{A19556A3-FE2E-52F5-6DCA-889AB2B9113C}"/>
              </a:ext>
            </a:extLst>
          </p:cNvPr>
          <p:cNvSpPr>
            <a:spLocks noGrp="1"/>
          </p:cNvSpPr>
          <p:nvPr>
            <p:ph type="ftr" sz="quarter" idx="11"/>
          </p:nvPr>
        </p:nvSpPr>
        <p:spPr/>
        <p:txBody>
          <a:bodyPr/>
          <a:lstStyle/>
          <a:p>
            <a:r>
              <a:rPr lang="en-GB"/>
              <a:t>Purr-fect Python by Lu Frazao</a:t>
            </a:r>
          </a:p>
        </p:txBody>
      </p:sp>
      <p:sp>
        <p:nvSpPr>
          <p:cNvPr id="15" name="Slide Number Placeholder 14">
            <a:extLst>
              <a:ext uri="{FF2B5EF4-FFF2-40B4-BE49-F238E27FC236}">
                <a16:creationId xmlns:a16="http://schemas.microsoft.com/office/drawing/2014/main" id="{914AA4D7-2799-C61B-8220-1FD531251F6D}"/>
              </a:ext>
            </a:extLst>
          </p:cNvPr>
          <p:cNvSpPr>
            <a:spLocks noGrp="1"/>
          </p:cNvSpPr>
          <p:nvPr>
            <p:ph type="sldNum" sz="quarter" idx="12"/>
          </p:nvPr>
        </p:nvSpPr>
        <p:spPr/>
        <p:txBody>
          <a:bodyPr/>
          <a:lstStyle/>
          <a:p>
            <a:fld id="{BC711C93-DD1B-4DFA-9D92-6EF76DE09EEF}" type="slidenum">
              <a:rPr lang="en-GB" smtClean="0"/>
              <a:t>8</a:t>
            </a:fld>
            <a:endParaRPr lang="en-GB"/>
          </a:p>
        </p:txBody>
      </p:sp>
    </p:spTree>
    <p:extLst>
      <p:ext uri="{BB962C8B-B14F-4D97-AF65-F5344CB8AC3E}">
        <p14:creationId xmlns:p14="http://schemas.microsoft.com/office/powerpoint/2010/main" val="14943180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C4F5594-89B0-C07A-E9C5-497CCA7935C0}"/>
              </a:ext>
            </a:extLst>
          </p:cNvPr>
          <p:cNvSpPr>
            <a:spLocks noGrp="1" noRot="1" noMove="1" noResize="1" noEditPoints="1" noAdjustHandles="1" noChangeArrowheads="1" noChangeShapeType="1"/>
          </p:cNvSpPr>
          <p:nvPr/>
        </p:nvSpPr>
        <p:spPr>
          <a:xfrm>
            <a:off x="1" y="0"/>
            <a:ext cx="9601199" cy="12801600"/>
          </a:xfrm>
          <a:prstGeom prst="rect">
            <a:avLst/>
          </a:prstGeom>
          <a:solidFill>
            <a:srgbClr val="E5CDB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nSpc>
                <a:spcPts val="6000"/>
              </a:lnSpc>
            </a:pPr>
            <a:endParaRPr lang="en-GB" sz="4800" dirty="0">
              <a:solidFill>
                <a:srgbClr val="3D1C24"/>
              </a:solidFill>
              <a:effectLst/>
              <a:latin typeface="ADLaM Display" panose="02010000000000000000" pitchFamily="2" charset="0"/>
              <a:ea typeface="ADLaM Display" panose="02010000000000000000" pitchFamily="2" charset="0"/>
              <a:cs typeface="ADLaM Display" panose="02010000000000000000" pitchFamily="2" charset="0"/>
            </a:endParaRPr>
          </a:p>
        </p:txBody>
      </p:sp>
      <p:sp>
        <p:nvSpPr>
          <p:cNvPr id="7" name="TextBox 6">
            <a:extLst>
              <a:ext uri="{FF2B5EF4-FFF2-40B4-BE49-F238E27FC236}">
                <a16:creationId xmlns:a16="http://schemas.microsoft.com/office/drawing/2014/main" id="{ED241198-EA58-DC7E-3CC2-5FA70631AFD4}"/>
              </a:ext>
            </a:extLst>
          </p:cNvPr>
          <p:cNvSpPr txBox="1"/>
          <p:nvPr/>
        </p:nvSpPr>
        <p:spPr>
          <a:xfrm>
            <a:off x="127818" y="8021753"/>
            <a:ext cx="9473382" cy="1323439"/>
          </a:xfrm>
          <a:prstGeom prst="rect">
            <a:avLst/>
          </a:prstGeom>
          <a:noFill/>
        </p:spPr>
        <p:txBody>
          <a:bodyPr wrap="square" anchor="ctr">
            <a:spAutoFit/>
          </a:bodyPr>
          <a:lstStyle/>
          <a:p>
            <a:pPr algn="ctr"/>
            <a:r>
              <a:rPr lang="pt-BR" sz="8000" dirty="0">
                <a:ln>
                  <a:solidFill>
                    <a:srgbClr val="5F3F46"/>
                  </a:solidFill>
                </a:ln>
                <a:noFill/>
                <a:latin typeface="Eras Bold ITC" panose="020B0907030504020204" pitchFamily="34" charset="0"/>
                <a:ea typeface="ADLaM Display" panose="02010000000000000000" pitchFamily="2" charset="0"/>
                <a:cs typeface="ADLaM Display" panose="02010000000000000000" pitchFamily="2" charset="0"/>
              </a:rPr>
              <a:t>L</a:t>
            </a:r>
            <a:r>
              <a:rPr lang="en-GB" sz="8000" dirty="0">
                <a:ln>
                  <a:solidFill>
                    <a:srgbClr val="5F3F46"/>
                  </a:solidFill>
                </a:ln>
                <a:noFill/>
                <a:latin typeface="Eras Bold ITC" panose="020B0907030504020204" pitchFamily="34" charset="0"/>
                <a:ea typeface="ADLaM Display" panose="02010000000000000000" pitchFamily="2" charset="0"/>
                <a:cs typeface="ADLaM Display" panose="02010000000000000000" pitchFamily="2" charset="0"/>
              </a:rPr>
              <a:t>ISTS</a:t>
            </a:r>
            <a:endParaRPr lang="en-GB" sz="8000" dirty="0">
              <a:ln>
                <a:solidFill>
                  <a:srgbClr val="5F3F46"/>
                </a:solidFill>
              </a:ln>
              <a:noFill/>
              <a:effectLst/>
              <a:latin typeface="Eras Bold ITC" panose="020B0907030504020204" pitchFamily="34" charset="0"/>
              <a:ea typeface="ADLaM Display" panose="02010000000000000000" pitchFamily="2" charset="0"/>
              <a:cs typeface="ADLaM Display" panose="02010000000000000000" pitchFamily="2" charset="0"/>
            </a:endParaRPr>
          </a:p>
        </p:txBody>
      </p:sp>
      <p:sp>
        <p:nvSpPr>
          <p:cNvPr id="6" name="TextBox 5">
            <a:extLst>
              <a:ext uri="{FF2B5EF4-FFF2-40B4-BE49-F238E27FC236}">
                <a16:creationId xmlns:a16="http://schemas.microsoft.com/office/drawing/2014/main" id="{FA2B7239-D98A-BA46-C96D-28101B4F2AEA}"/>
              </a:ext>
            </a:extLst>
          </p:cNvPr>
          <p:cNvSpPr txBox="1"/>
          <p:nvPr/>
        </p:nvSpPr>
        <p:spPr>
          <a:xfrm>
            <a:off x="2571750" y="7957844"/>
            <a:ext cx="4457700" cy="1323439"/>
          </a:xfrm>
          <a:prstGeom prst="rect">
            <a:avLst/>
          </a:prstGeom>
          <a:noFill/>
        </p:spPr>
        <p:txBody>
          <a:bodyPr wrap="square" anchor="ctr">
            <a:spAutoFit/>
          </a:bodyPr>
          <a:lstStyle/>
          <a:p>
            <a:pPr algn="ctr"/>
            <a:r>
              <a:rPr lang="en-GB" sz="8000" dirty="0">
                <a:solidFill>
                  <a:srgbClr val="5F3F46"/>
                </a:solidFill>
                <a:effectLst/>
                <a:latin typeface="Eras Bold ITC" panose="020B0907030504020204" pitchFamily="34" charset="0"/>
                <a:ea typeface="ADLaM Display" panose="02010000000000000000" pitchFamily="2" charset="0"/>
                <a:cs typeface="ADLaM Display" panose="02010000000000000000" pitchFamily="2" charset="0"/>
              </a:rPr>
              <a:t>LISTS</a:t>
            </a:r>
          </a:p>
        </p:txBody>
      </p:sp>
      <p:cxnSp>
        <p:nvCxnSpPr>
          <p:cNvPr id="9" name="Straight Connector 8">
            <a:extLst>
              <a:ext uri="{FF2B5EF4-FFF2-40B4-BE49-F238E27FC236}">
                <a16:creationId xmlns:a16="http://schemas.microsoft.com/office/drawing/2014/main" id="{2E478CCF-EB11-C253-B8AA-9F375FA1068F}"/>
              </a:ext>
            </a:extLst>
          </p:cNvPr>
          <p:cNvCxnSpPr>
            <a:cxnSpLocks/>
          </p:cNvCxnSpPr>
          <p:nvPr/>
        </p:nvCxnSpPr>
        <p:spPr>
          <a:xfrm>
            <a:off x="3162300" y="9163295"/>
            <a:ext cx="6438900" cy="0"/>
          </a:xfrm>
          <a:prstGeom prst="line">
            <a:avLst/>
          </a:prstGeom>
          <a:ln w="57150">
            <a:gradFill flip="none" rotWithShape="1">
              <a:gsLst>
                <a:gs pos="0">
                  <a:srgbClr val="ECBA9C"/>
                </a:gs>
                <a:gs pos="74000">
                  <a:srgbClr val="E9A677"/>
                </a:gs>
                <a:gs pos="100000">
                  <a:srgbClr val="E19160"/>
                </a:gs>
              </a:gsLst>
              <a:lin ang="10800000" scaled="1"/>
              <a:tileRect/>
            </a:gradFill>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B08F4FBF-D376-3313-B616-79FE3A0EF983}"/>
              </a:ext>
            </a:extLst>
          </p:cNvPr>
          <p:cNvSpPr txBox="1">
            <a:spLocks noGrp="1" noRot="1" noMove="1" noResize="1" noEditPoints="1" noAdjustHandles="1" noChangeArrowheads="1" noChangeShapeType="1"/>
          </p:cNvSpPr>
          <p:nvPr/>
        </p:nvSpPr>
        <p:spPr>
          <a:xfrm>
            <a:off x="-2083210" y="8281940"/>
            <a:ext cx="7440560" cy="6247864"/>
          </a:xfrm>
          <a:prstGeom prst="rect">
            <a:avLst/>
          </a:prstGeom>
          <a:noFill/>
        </p:spPr>
        <p:txBody>
          <a:bodyPr wrap="square" anchor="ctr">
            <a:spAutoFit/>
          </a:bodyPr>
          <a:lstStyle/>
          <a:p>
            <a:pPr algn="ctr"/>
            <a:r>
              <a:rPr lang="en-GB" sz="40000" spc="-7500" dirty="0">
                <a:ln>
                  <a:solidFill>
                    <a:srgbClr val="E9A677"/>
                  </a:solidFill>
                </a:ln>
                <a:noFill/>
                <a:effectLst/>
                <a:latin typeface="Eras Bold ITC" panose="020B0907030504020204" pitchFamily="34" charset="0"/>
                <a:ea typeface="ADLaM Display" panose="02010000000000000000" pitchFamily="2" charset="0"/>
                <a:cs typeface="ADLaM Display" panose="02010000000000000000" pitchFamily="2" charset="0"/>
              </a:rPr>
              <a:t>03</a:t>
            </a:r>
          </a:p>
        </p:txBody>
      </p:sp>
      <p:sp>
        <p:nvSpPr>
          <p:cNvPr id="5" name="Slide Number Placeholder 4">
            <a:extLst>
              <a:ext uri="{FF2B5EF4-FFF2-40B4-BE49-F238E27FC236}">
                <a16:creationId xmlns:a16="http://schemas.microsoft.com/office/drawing/2014/main" id="{44E35470-92EB-D4C0-50E9-72685AC445F6}"/>
              </a:ext>
            </a:extLst>
          </p:cNvPr>
          <p:cNvSpPr>
            <a:spLocks noGrp="1"/>
          </p:cNvSpPr>
          <p:nvPr>
            <p:ph type="sldNum" sz="quarter" idx="12"/>
          </p:nvPr>
        </p:nvSpPr>
        <p:spPr/>
        <p:txBody>
          <a:bodyPr/>
          <a:lstStyle/>
          <a:p>
            <a:fld id="{BC711C93-DD1B-4DFA-9D92-6EF76DE09EEF}" type="slidenum">
              <a:rPr lang="en-GB" smtClean="0"/>
              <a:t>9</a:t>
            </a:fld>
            <a:endParaRPr lang="en-GB"/>
          </a:p>
        </p:txBody>
      </p:sp>
    </p:spTree>
    <p:extLst>
      <p:ext uri="{BB962C8B-B14F-4D97-AF65-F5344CB8AC3E}">
        <p14:creationId xmlns:p14="http://schemas.microsoft.com/office/powerpoint/2010/main" val="210204810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932</TotalTime>
  <Words>740</Words>
  <Application>Microsoft Office PowerPoint</Application>
  <PresentationFormat>A3 Paper (297x420 mm)</PresentationFormat>
  <Paragraphs>112</Paragraphs>
  <Slides>16</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ADLaM Display</vt:lpstr>
      <vt:lpstr>Aptos</vt:lpstr>
      <vt:lpstr>Aptos Display</vt:lpstr>
      <vt:lpstr>Arial</vt:lpstr>
      <vt:lpstr>Eras Bold ITC</vt:lpstr>
      <vt:lpstr>Eras Light ITC</vt:lpstr>
      <vt:lpstr>Eras Medium ITC</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Luciana Frazao</dc:creator>
  <cp:lastModifiedBy>Luciana Frazao</cp:lastModifiedBy>
  <cp:revision>28</cp:revision>
  <dcterms:created xsi:type="dcterms:W3CDTF">2024-07-14T21:05:36Z</dcterms:created>
  <dcterms:modified xsi:type="dcterms:W3CDTF">2024-07-15T12:38:01Z</dcterms:modified>
</cp:coreProperties>
</file>

<file path=docProps/thumbnail.jpeg>
</file>